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2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2" roundtripDataSignature="AMtx7mhuhZQ030Y5nLlphoxfXcKvVYeT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A0049AA-773F-424B-A05B-D5A5CEF653F6}">
  <a:tblStyle styleId="{4A0049AA-773F-424B-A05B-D5A5CEF653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BC69E5D-E632-477C-9254-B258A41DB82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42"/>
    <p:restoredTop sz="94695"/>
  </p:normalViewPr>
  <p:slideViewPr>
    <p:cSldViewPr snapToGrid="0">
      <p:cViewPr>
        <p:scale>
          <a:sx n="145" d="100"/>
          <a:sy n="145" d="100"/>
        </p:scale>
        <p:origin x="1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customschemas.google.com/relationships/presentationmetadata" Target="meta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g>
</file>

<file path=ppt/media/image31.jpg>
</file>

<file path=ppt/media/image32.jpg>
</file>

<file path=ppt/media/image33.png>
</file>

<file path=ppt/media/image4.jpe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0" name="Google Shape;26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Clustering done with scikit-learn ‘AgglomerativeClustering’ function; Euclidean distance, ward linkage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“itertools” library used to generate all pairwise sample combinations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4" name="Google Shape;30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PC1 is not necessarily the best predicted!</a:t>
            </a:r>
            <a:endParaRPr/>
          </a:p>
        </p:txBody>
      </p:sp>
      <p:sp>
        <p:nvSpPr>
          <p:cNvPr id="305" name="Google Shape;305;p1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0a0b28c13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0a0b28c13a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g20a0b28c13a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0" name="Google Shape;37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9" name="Google Shape;37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" name="Google Shape;16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83" name="Google Shape;18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1" name="Google Shape;21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12" name="Google Shape;212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3515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9" name="Google Shape;22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30" name="Google Shape;230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5" name="Google Shape;235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4" name="Google Shape;24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-US" sz="1200">
                <a:latin typeface="Arial"/>
                <a:ea typeface="Arial"/>
                <a:cs typeface="Arial"/>
                <a:sym typeface="Arial"/>
              </a:rPr>
              <a:t>One component of variability affecting another component of variability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0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0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1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2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2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2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2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2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jCFAA7mZvoFv4JrWQNcN6z5x2e4s5sWV1xc8KFrCiq8/edit?usp=sharing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image" Target="../media/image6.jpg"/><Relationship Id="rId9" Type="http://schemas.openxmlformats.org/officeDocument/2006/relationships/image" Target="../media/image11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962526" y="332324"/>
            <a:ext cx="10266947" cy="1945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en-US" sz="4200" dirty="0">
                <a:latin typeface="Arial"/>
                <a:ea typeface="Arial"/>
                <a:cs typeface="Arial"/>
                <a:sym typeface="Arial"/>
              </a:rPr>
              <a:t>MarineDNA: Interpreting metabarcoding data through Bayesian models</a:t>
            </a:r>
            <a:br>
              <a:rPr lang="en-US" sz="2400" dirty="0">
                <a:latin typeface="Arial"/>
                <a:ea typeface="Arial"/>
                <a:cs typeface="Arial"/>
                <a:sym typeface="Arial"/>
              </a:rPr>
            </a:br>
            <a:br>
              <a:rPr lang="en-US" sz="2400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MBARI Project Update</a:t>
            </a:r>
            <a:br>
              <a:rPr lang="en-US" sz="2400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May 11 2023</a:t>
            </a:r>
            <a:endParaRPr sz="2400"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3606514" y="4604803"/>
            <a:ext cx="4978972" cy="624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800" b="1" dirty="0">
                <a:latin typeface="Arial"/>
                <a:ea typeface="Arial"/>
                <a:cs typeface="Arial"/>
                <a:sym typeface="Arial"/>
              </a:rPr>
              <a:t>Team members not present</a:t>
            </a:r>
            <a:endParaRPr lang="en-US" sz="2800" b="1" dirty="0">
              <a:ea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5D1526-E2D7-1807-AA6C-82A901921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2976" y="4766805"/>
            <a:ext cx="1729565" cy="17295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D867CF5-8947-901A-317C-1A10F14664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2366009"/>
            <a:ext cx="1376737" cy="1910456"/>
          </a:xfrm>
          <a:prstGeom prst="rect">
            <a:avLst/>
          </a:prstGeom>
        </p:spPr>
      </p:pic>
      <p:pic>
        <p:nvPicPr>
          <p:cNvPr id="4" name="Picture 2" descr="ARCHER, ERIC | Scripps Institution of Oceanography">
            <a:extLst>
              <a:ext uri="{FF2B5EF4-FFF2-40B4-BE49-F238E27FC236}">
                <a16:creationId xmlns:a16="http://schemas.microsoft.com/office/drawing/2014/main" id="{0F7F2513-4A0A-E014-832D-BF9321BB0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71" y="4838430"/>
            <a:ext cx="1657940" cy="1657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Kathleen Pitz • MBARI">
            <a:extLst>
              <a:ext uri="{FF2B5EF4-FFF2-40B4-BE49-F238E27FC236}">
                <a16:creationId xmlns:a16="http://schemas.microsoft.com/office/drawing/2014/main" id="{369E807C-3A76-613A-A11E-201A3F576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2975" y="2465164"/>
            <a:ext cx="1729566" cy="1729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AD661B-59EC-10E2-9752-A6374462130B}"/>
              </a:ext>
            </a:extLst>
          </p:cNvPr>
          <p:cNvSpPr txBox="1"/>
          <p:nvPr/>
        </p:nvSpPr>
        <p:spPr>
          <a:xfrm>
            <a:off x="3076599" y="2982724"/>
            <a:ext cx="36490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Nastassia Patin</a:t>
            </a:r>
            <a:endParaRPr lang="en-US" sz="2400" dirty="0"/>
          </a:p>
          <a:p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SIO / NOAA / SCCWRP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04C70B-789A-FA32-CEFA-ECEF1FBC7748}"/>
              </a:ext>
            </a:extLst>
          </p:cNvPr>
          <p:cNvSpPr txBox="1"/>
          <p:nvPr/>
        </p:nvSpPr>
        <p:spPr>
          <a:xfrm>
            <a:off x="6502972" y="2956870"/>
            <a:ext cx="26230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Kathleen Pitz</a:t>
            </a:r>
            <a:endParaRPr lang="en-US" sz="2400" dirty="0"/>
          </a:p>
          <a:p>
            <a:pPr algn="r"/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MBARI</a:t>
            </a:r>
            <a:endParaRPr lang="en-US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F718DE-10E7-89BE-BA4B-A899FBFF87E6}"/>
              </a:ext>
            </a:extLst>
          </p:cNvPr>
          <p:cNvSpPr txBox="1"/>
          <p:nvPr/>
        </p:nvSpPr>
        <p:spPr>
          <a:xfrm>
            <a:off x="3076600" y="5603818"/>
            <a:ext cx="3426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Eric Archer </a:t>
            </a:r>
          </a:p>
          <a:p>
            <a:r>
              <a:rPr lang="en-US" sz="2400" dirty="0"/>
              <a:t>NOAA / NMFS</a:t>
            </a:r>
            <a:endParaRPr lang="en-US" sz="24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482BB5-0C51-342E-351B-FBBCCB319B49}"/>
              </a:ext>
            </a:extLst>
          </p:cNvPr>
          <p:cNvSpPr txBox="1"/>
          <p:nvPr/>
        </p:nvSpPr>
        <p:spPr>
          <a:xfrm>
            <a:off x="5704815" y="5667400"/>
            <a:ext cx="34263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latin typeface="Arial"/>
                <a:ea typeface="Arial"/>
                <a:cs typeface="Arial"/>
                <a:sym typeface="Arial"/>
              </a:rPr>
              <a:t>Kimani Kimbrough</a:t>
            </a:r>
          </a:p>
          <a:p>
            <a:pPr algn="r"/>
            <a:r>
              <a:rPr lang="en-US" sz="2400" dirty="0"/>
              <a:t>NOAA / NOS</a:t>
            </a:r>
            <a:endParaRPr lang="en-US" sz="24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0"/>
          <p:cNvSpPr txBox="1"/>
          <p:nvPr/>
        </p:nvSpPr>
        <p:spPr>
          <a:xfrm>
            <a:off x="376978" y="174299"/>
            <a:ext cx="7888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MarineDNA</a:t>
            </a:r>
            <a:r>
              <a:rPr lang="en-US" sz="3600" dirty="0">
                <a:solidFill>
                  <a:schemeClr val="dk1"/>
                </a:solidFill>
              </a:rPr>
              <a:t> </a:t>
            </a: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Concepts</a:t>
            </a:r>
            <a:r>
              <a:rPr lang="en-US" sz="3600" dirty="0">
                <a:solidFill>
                  <a:schemeClr val="dk1"/>
                </a:solidFill>
              </a:rPr>
              <a:t>: </a:t>
            </a: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clustering</a:t>
            </a:r>
            <a:endParaRPr dirty="0"/>
          </a:p>
        </p:txBody>
      </p:sp>
      <p:pic>
        <p:nvPicPr>
          <p:cNvPr id="264" name="Google Shape;26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6977" y="4144204"/>
            <a:ext cx="7772400" cy="2539497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10"/>
          <p:cNvSpPr txBox="1"/>
          <p:nvPr/>
        </p:nvSpPr>
        <p:spPr>
          <a:xfrm>
            <a:off x="493160" y="996593"/>
            <a:ext cx="7772400" cy="2677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 different numbers of clusters ranging from 2 to n, where n is the total number of samples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 cluster analyses some number of replicate times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 all the replicates, calculate what percentage of sample pairs occur in the same cluster 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number of clusters with the highest percentage is the optimal cluster number</a:t>
            </a:r>
            <a:endParaRPr/>
          </a:p>
        </p:txBody>
      </p:sp>
      <p:grpSp>
        <p:nvGrpSpPr>
          <p:cNvPr id="266" name="Google Shape;266;p10"/>
          <p:cNvGrpSpPr/>
          <p:nvPr/>
        </p:nvGrpSpPr>
        <p:grpSpPr>
          <a:xfrm>
            <a:off x="9184411" y="2681590"/>
            <a:ext cx="1554480" cy="1554480"/>
            <a:chOff x="9184411" y="2681590"/>
            <a:chExt cx="1554480" cy="1554480"/>
          </a:xfrm>
        </p:grpSpPr>
        <p:grpSp>
          <p:nvGrpSpPr>
            <p:cNvPr id="267" name="Google Shape;267;p10"/>
            <p:cNvGrpSpPr/>
            <p:nvPr/>
          </p:nvGrpSpPr>
          <p:grpSpPr>
            <a:xfrm>
              <a:off x="9184411" y="2681590"/>
              <a:ext cx="1554480" cy="1554480"/>
              <a:chOff x="8681662" y="3480370"/>
              <a:chExt cx="1554480" cy="1554480"/>
            </a:xfrm>
          </p:grpSpPr>
          <p:cxnSp>
            <p:nvCxnSpPr>
              <p:cNvPr id="268" name="Google Shape;268;p10"/>
              <p:cNvCxnSpPr/>
              <p:nvPr/>
            </p:nvCxnSpPr>
            <p:spPr>
              <a:xfrm>
                <a:off x="8681663" y="3480370"/>
                <a:ext cx="0" cy="155448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69" name="Google Shape;269;p10"/>
              <p:cNvCxnSpPr/>
              <p:nvPr/>
            </p:nvCxnSpPr>
            <p:spPr>
              <a:xfrm rot="10800000">
                <a:off x="8681662" y="5024063"/>
                <a:ext cx="155448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sp>
          <p:nvSpPr>
            <p:cNvPr id="270" name="Google Shape;270;p10"/>
            <p:cNvSpPr/>
            <p:nvPr/>
          </p:nvSpPr>
          <p:spPr>
            <a:xfrm>
              <a:off x="9818840" y="298084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0"/>
            <p:cNvSpPr/>
            <p:nvPr/>
          </p:nvSpPr>
          <p:spPr>
            <a:xfrm>
              <a:off x="9971240" y="313324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>
              <a:off x="10304466" y="293512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>
              <a:off x="9625856" y="3755463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0"/>
            <p:cNvSpPr/>
            <p:nvPr/>
          </p:nvSpPr>
          <p:spPr>
            <a:xfrm>
              <a:off x="9488013" y="2811833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0"/>
            <p:cNvSpPr/>
            <p:nvPr/>
          </p:nvSpPr>
          <p:spPr>
            <a:xfrm>
              <a:off x="10580840" y="374284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0"/>
            <p:cNvSpPr/>
            <p:nvPr/>
          </p:nvSpPr>
          <p:spPr>
            <a:xfrm>
              <a:off x="10093676" y="3633543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0"/>
            <p:cNvSpPr/>
            <p:nvPr/>
          </p:nvSpPr>
          <p:spPr>
            <a:xfrm>
              <a:off x="10580840" y="3316276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9419091" y="2735589"/>
              <a:ext cx="229283" cy="228600"/>
            </a:xfrm>
            <a:prstGeom prst="ellipse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0"/>
            <p:cNvSpPr/>
            <p:nvPr/>
          </p:nvSpPr>
          <p:spPr>
            <a:xfrm>
              <a:off x="9747005" y="2898769"/>
              <a:ext cx="229283" cy="228600"/>
            </a:xfrm>
            <a:prstGeom prst="ellipse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0"/>
            <p:cNvSpPr/>
            <p:nvPr/>
          </p:nvSpPr>
          <p:spPr>
            <a:xfrm>
              <a:off x="9910793" y="3070416"/>
              <a:ext cx="229283" cy="228600"/>
            </a:xfrm>
            <a:prstGeom prst="ellipse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0"/>
            <p:cNvSpPr/>
            <p:nvPr/>
          </p:nvSpPr>
          <p:spPr>
            <a:xfrm>
              <a:off x="10230574" y="2866542"/>
              <a:ext cx="229283" cy="228600"/>
            </a:xfrm>
            <a:prstGeom prst="ellipse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10509608" y="3247696"/>
              <a:ext cx="229283" cy="228600"/>
            </a:xfrm>
            <a:prstGeom prst="ellipse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0"/>
            <p:cNvSpPr/>
            <p:nvPr/>
          </p:nvSpPr>
          <p:spPr>
            <a:xfrm>
              <a:off x="10509608" y="3652695"/>
              <a:ext cx="229283" cy="228600"/>
            </a:xfrm>
            <a:prstGeom prst="ellipse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0"/>
            <p:cNvSpPr/>
            <p:nvPr/>
          </p:nvSpPr>
          <p:spPr>
            <a:xfrm>
              <a:off x="10024754" y="3556229"/>
              <a:ext cx="229283" cy="228600"/>
            </a:xfrm>
            <a:prstGeom prst="ellipse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0"/>
            <p:cNvSpPr/>
            <p:nvPr/>
          </p:nvSpPr>
          <p:spPr>
            <a:xfrm>
              <a:off x="9556939" y="3668389"/>
              <a:ext cx="229283" cy="228600"/>
            </a:xfrm>
            <a:prstGeom prst="ellipse">
              <a:avLst/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p10"/>
          <p:cNvGrpSpPr/>
          <p:nvPr/>
        </p:nvGrpSpPr>
        <p:grpSpPr>
          <a:xfrm>
            <a:off x="9168330" y="623315"/>
            <a:ext cx="1926994" cy="1751795"/>
            <a:chOff x="9168330" y="623315"/>
            <a:chExt cx="1926994" cy="1751795"/>
          </a:xfrm>
        </p:grpSpPr>
        <p:sp>
          <p:nvSpPr>
            <p:cNvPr id="287" name="Google Shape;287;p10"/>
            <p:cNvSpPr/>
            <p:nvPr/>
          </p:nvSpPr>
          <p:spPr>
            <a:xfrm>
              <a:off x="9809251" y="111988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0"/>
            <p:cNvSpPr/>
            <p:nvPr/>
          </p:nvSpPr>
          <p:spPr>
            <a:xfrm>
              <a:off x="9961651" y="127228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0"/>
            <p:cNvSpPr/>
            <p:nvPr/>
          </p:nvSpPr>
          <p:spPr>
            <a:xfrm>
              <a:off x="10294877" y="107416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0"/>
            <p:cNvSpPr/>
            <p:nvPr/>
          </p:nvSpPr>
          <p:spPr>
            <a:xfrm>
              <a:off x="9616267" y="1894503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9478424" y="950873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0"/>
            <p:cNvSpPr/>
            <p:nvPr/>
          </p:nvSpPr>
          <p:spPr>
            <a:xfrm>
              <a:off x="10571251" y="188188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0"/>
            <p:cNvSpPr/>
            <p:nvPr/>
          </p:nvSpPr>
          <p:spPr>
            <a:xfrm>
              <a:off x="10084087" y="1772583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0"/>
            <p:cNvSpPr/>
            <p:nvPr/>
          </p:nvSpPr>
          <p:spPr>
            <a:xfrm>
              <a:off x="10571251" y="1455316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95" name="Google Shape;295;p10"/>
            <p:cNvGrpSpPr/>
            <p:nvPr/>
          </p:nvGrpSpPr>
          <p:grpSpPr>
            <a:xfrm>
              <a:off x="9168330" y="623315"/>
              <a:ext cx="1926994" cy="1751795"/>
              <a:chOff x="9168330" y="623315"/>
              <a:chExt cx="1926994" cy="1751795"/>
            </a:xfrm>
          </p:grpSpPr>
          <p:grpSp>
            <p:nvGrpSpPr>
              <p:cNvPr id="296" name="Google Shape;296;p10"/>
              <p:cNvGrpSpPr/>
              <p:nvPr/>
            </p:nvGrpSpPr>
            <p:grpSpPr>
              <a:xfrm>
                <a:off x="9174822" y="820630"/>
                <a:ext cx="1554480" cy="1554480"/>
                <a:chOff x="8681662" y="3480370"/>
                <a:chExt cx="1554480" cy="1554480"/>
              </a:xfrm>
            </p:grpSpPr>
            <p:cxnSp>
              <p:nvCxnSpPr>
                <p:cNvPr id="297" name="Google Shape;297;p10"/>
                <p:cNvCxnSpPr/>
                <p:nvPr/>
              </p:nvCxnSpPr>
              <p:spPr>
                <a:xfrm>
                  <a:off x="8681663" y="3480370"/>
                  <a:ext cx="0" cy="155448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298" name="Google Shape;298;p10"/>
                <p:cNvCxnSpPr/>
                <p:nvPr/>
              </p:nvCxnSpPr>
              <p:spPr>
                <a:xfrm rot="10800000">
                  <a:off x="8681662" y="5024063"/>
                  <a:ext cx="1554480" cy="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299" name="Google Shape;299;p10"/>
              <p:cNvSpPr/>
              <p:nvPr/>
            </p:nvSpPr>
            <p:spPr>
              <a:xfrm rot="1087637">
                <a:off x="9225648" y="888935"/>
                <a:ext cx="1812358" cy="657564"/>
              </a:xfrm>
              <a:prstGeom prst="ellipse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0"/>
              <p:cNvSpPr/>
              <p:nvPr/>
            </p:nvSpPr>
            <p:spPr>
              <a:xfrm>
                <a:off x="9407877" y="1721220"/>
                <a:ext cx="1463035" cy="370127"/>
              </a:xfrm>
              <a:prstGeom prst="ellipse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01" name="Google Shape;301;p10"/>
          <p:cNvSpPr txBox="1"/>
          <p:nvPr/>
        </p:nvSpPr>
        <p:spPr>
          <a:xfrm>
            <a:off x="7903697" y="4777090"/>
            <a:ext cx="4024598" cy="1785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 or 4 clusters are equally optimal in this example</a:t>
            </a:r>
            <a:endParaRPr/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100% of sample pairs are clustered together in all replicate analyses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11"/>
          <p:cNvSpPr txBox="1"/>
          <p:nvPr/>
        </p:nvSpPr>
        <p:spPr>
          <a:xfrm>
            <a:off x="376977" y="174299"/>
            <a:ext cx="1135611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MarineDNA: Putting it all together</a:t>
            </a:r>
            <a:endParaRPr dirty="0"/>
          </a:p>
        </p:txBody>
      </p:sp>
      <p:pic>
        <p:nvPicPr>
          <p:cNvPr id="308" name="Google Shape;308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7402" y="1008621"/>
            <a:ext cx="9770724" cy="5871717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11"/>
          <p:cNvSpPr/>
          <p:nvPr/>
        </p:nvSpPr>
        <p:spPr>
          <a:xfrm>
            <a:off x="6096000" y="904126"/>
            <a:ext cx="4157610" cy="1417834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0" name="Google Shape;310;p11"/>
          <p:cNvGrpSpPr/>
          <p:nvPr/>
        </p:nvGrpSpPr>
        <p:grpSpPr>
          <a:xfrm>
            <a:off x="9097766" y="1044709"/>
            <a:ext cx="2517166" cy="1394749"/>
            <a:chOff x="8640566" y="1044709"/>
            <a:chExt cx="2517166" cy="1394749"/>
          </a:xfrm>
        </p:grpSpPr>
        <p:pic>
          <p:nvPicPr>
            <p:cNvPr id="311" name="Google Shape;311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640566" y="1044709"/>
              <a:ext cx="842480" cy="426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2" name="Google Shape;312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640566" y="1524235"/>
              <a:ext cx="842480" cy="426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3" name="Google Shape;313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661114" y="2005646"/>
              <a:ext cx="842480" cy="426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4" name="Google Shape;314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472772" y="1051600"/>
              <a:ext cx="842480" cy="426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5" name="Google Shape;315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472772" y="1531126"/>
              <a:ext cx="842480" cy="426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6" name="Google Shape;316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493320" y="2012537"/>
              <a:ext cx="842480" cy="426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7" name="Google Shape;317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294704" y="1051600"/>
              <a:ext cx="842480" cy="426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8" name="Google Shape;318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294704" y="1531126"/>
              <a:ext cx="842480" cy="4269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9" name="Google Shape;319;p1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0315252" y="2012537"/>
              <a:ext cx="842480" cy="42692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0" name="Google Shape;320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894012" y="3628986"/>
            <a:ext cx="1817868" cy="2061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11"/>
          <p:cNvPicPr preferRelativeResize="0"/>
          <p:nvPr/>
        </p:nvPicPr>
        <p:blipFill rotWithShape="1">
          <a:blip r:embed="rId6">
            <a:alphaModFix/>
          </a:blip>
          <a:srcRect l="8035" t="27990" r="5269"/>
          <a:stretch/>
        </p:blipFill>
        <p:spPr>
          <a:xfrm>
            <a:off x="567206" y="3095327"/>
            <a:ext cx="2459023" cy="66734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11"/>
          <p:cNvGrpSpPr/>
          <p:nvPr/>
        </p:nvGrpSpPr>
        <p:grpSpPr>
          <a:xfrm>
            <a:off x="477696" y="3811333"/>
            <a:ext cx="725086" cy="752054"/>
            <a:chOff x="9168330" y="623315"/>
            <a:chExt cx="1942341" cy="1751795"/>
          </a:xfrm>
        </p:grpSpPr>
        <p:sp>
          <p:nvSpPr>
            <p:cNvPr id="323" name="Google Shape;323;p11"/>
            <p:cNvSpPr/>
            <p:nvPr/>
          </p:nvSpPr>
          <p:spPr>
            <a:xfrm>
              <a:off x="9809251" y="111988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11"/>
            <p:cNvSpPr/>
            <p:nvPr/>
          </p:nvSpPr>
          <p:spPr>
            <a:xfrm>
              <a:off x="9961651" y="127228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11"/>
            <p:cNvSpPr/>
            <p:nvPr/>
          </p:nvSpPr>
          <p:spPr>
            <a:xfrm>
              <a:off x="10294877" y="107416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9616267" y="1894503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9478424" y="950873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1"/>
            <p:cNvSpPr/>
            <p:nvPr/>
          </p:nvSpPr>
          <p:spPr>
            <a:xfrm>
              <a:off x="10571251" y="1881882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11"/>
            <p:cNvSpPr/>
            <p:nvPr/>
          </p:nvSpPr>
          <p:spPr>
            <a:xfrm>
              <a:off x="10084087" y="1772583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11"/>
            <p:cNvSpPr/>
            <p:nvPr/>
          </p:nvSpPr>
          <p:spPr>
            <a:xfrm>
              <a:off x="10571251" y="1455316"/>
              <a:ext cx="91440" cy="91440"/>
            </a:xfrm>
            <a:prstGeom prst="ellipse">
              <a:avLst/>
            </a:prstGeom>
            <a:solidFill>
              <a:schemeClr val="accent1"/>
            </a:solidFill>
            <a:ln w="12700" cap="flat" cmpd="sng">
              <a:solidFill>
                <a:srgbClr val="31538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1" name="Google Shape;331;p11"/>
            <p:cNvGrpSpPr/>
            <p:nvPr/>
          </p:nvGrpSpPr>
          <p:grpSpPr>
            <a:xfrm>
              <a:off x="9168330" y="623315"/>
              <a:ext cx="1942341" cy="1751795"/>
              <a:chOff x="9168330" y="623315"/>
              <a:chExt cx="1942341" cy="1751795"/>
            </a:xfrm>
          </p:grpSpPr>
          <p:grpSp>
            <p:nvGrpSpPr>
              <p:cNvPr id="332" name="Google Shape;332;p11"/>
              <p:cNvGrpSpPr/>
              <p:nvPr/>
            </p:nvGrpSpPr>
            <p:grpSpPr>
              <a:xfrm>
                <a:off x="9174822" y="820630"/>
                <a:ext cx="1935849" cy="1554480"/>
                <a:chOff x="8681662" y="3480370"/>
                <a:chExt cx="1935849" cy="1554480"/>
              </a:xfrm>
            </p:grpSpPr>
            <p:cxnSp>
              <p:nvCxnSpPr>
                <p:cNvPr id="333" name="Google Shape;333;p11"/>
                <p:cNvCxnSpPr/>
                <p:nvPr/>
              </p:nvCxnSpPr>
              <p:spPr>
                <a:xfrm>
                  <a:off x="8681663" y="3480370"/>
                  <a:ext cx="0" cy="1554480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  <p:cxnSp>
              <p:nvCxnSpPr>
                <p:cNvPr id="334" name="Google Shape;334;p11"/>
                <p:cNvCxnSpPr/>
                <p:nvPr/>
              </p:nvCxnSpPr>
              <p:spPr>
                <a:xfrm rot="10800000">
                  <a:off x="8681662" y="5024063"/>
                  <a:ext cx="1935849" cy="10787"/>
                </a:xfrm>
                <a:prstGeom prst="straightConnector1">
                  <a:avLst/>
                </a:prstGeom>
                <a:noFill/>
                <a:ln w="19050" cap="flat" cmpd="sng">
                  <a:solidFill>
                    <a:schemeClr val="dk1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335" name="Google Shape;335;p11"/>
              <p:cNvSpPr/>
              <p:nvPr/>
            </p:nvSpPr>
            <p:spPr>
              <a:xfrm rot="1087637">
                <a:off x="9225648" y="888935"/>
                <a:ext cx="1812358" cy="657564"/>
              </a:xfrm>
              <a:prstGeom prst="ellipse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11"/>
              <p:cNvSpPr/>
              <p:nvPr/>
            </p:nvSpPr>
            <p:spPr>
              <a:xfrm>
                <a:off x="9407877" y="1721220"/>
                <a:ext cx="1463035" cy="370127"/>
              </a:xfrm>
              <a:prstGeom prst="ellipse">
                <a:avLst/>
              </a:prstGeom>
              <a:noFill/>
              <a:ln w="1270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7" name="Google Shape;337;p11"/>
          <p:cNvSpPr txBox="1"/>
          <p:nvPr/>
        </p:nvSpPr>
        <p:spPr>
          <a:xfrm>
            <a:off x="9775103" y="5690810"/>
            <a:ext cx="2209800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This table represents first 6 PCs and their slopes (16S vs 18S)</a:t>
            </a:r>
            <a:endParaRPr/>
          </a:p>
        </p:txBody>
      </p:sp>
      <p:graphicFrame>
        <p:nvGraphicFramePr>
          <p:cNvPr id="338" name="Google Shape;338;p11"/>
          <p:cNvGraphicFramePr/>
          <p:nvPr/>
        </p:nvGraphicFramePr>
        <p:xfrm>
          <a:off x="6242350" y="1196713"/>
          <a:ext cx="2051325" cy="1188630"/>
        </p:xfrm>
        <a:graphic>
          <a:graphicData uri="http://schemas.openxmlformats.org/drawingml/2006/table">
            <a:tbl>
              <a:tblPr>
                <a:noFill/>
                <a:tableStyleId>{CBC69E5D-E632-477C-9254-B258A41DB822}</a:tableStyleId>
              </a:tblPr>
              <a:tblGrid>
                <a:gridCol w="683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3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83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5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0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9" name="Google Shape;339;p11"/>
          <p:cNvSpPr txBox="1"/>
          <p:nvPr/>
        </p:nvSpPr>
        <p:spPr>
          <a:xfrm>
            <a:off x="6371075" y="1185750"/>
            <a:ext cx="62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0.1</a:t>
            </a:r>
            <a:endParaRPr/>
          </a:p>
        </p:txBody>
      </p:sp>
      <p:sp>
        <p:nvSpPr>
          <p:cNvPr id="340" name="Google Shape;340;p11"/>
          <p:cNvSpPr txBox="1"/>
          <p:nvPr/>
        </p:nvSpPr>
        <p:spPr>
          <a:xfrm>
            <a:off x="6371075" y="1566750"/>
            <a:ext cx="62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0.2</a:t>
            </a:r>
            <a:endParaRPr/>
          </a:p>
        </p:txBody>
      </p:sp>
      <p:sp>
        <p:nvSpPr>
          <p:cNvPr id="341" name="Google Shape;341;p11"/>
          <p:cNvSpPr txBox="1"/>
          <p:nvPr/>
        </p:nvSpPr>
        <p:spPr>
          <a:xfrm>
            <a:off x="7056875" y="1566750"/>
            <a:ext cx="62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0.01</a:t>
            </a:r>
            <a:endParaRPr/>
          </a:p>
        </p:txBody>
      </p:sp>
      <p:sp>
        <p:nvSpPr>
          <p:cNvPr id="342" name="Google Shape;342;p11"/>
          <p:cNvSpPr txBox="1"/>
          <p:nvPr/>
        </p:nvSpPr>
        <p:spPr>
          <a:xfrm>
            <a:off x="6371075" y="1947750"/>
            <a:ext cx="62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0.05</a:t>
            </a:r>
            <a:endParaRPr/>
          </a:p>
        </p:txBody>
      </p:sp>
      <p:sp>
        <p:nvSpPr>
          <p:cNvPr id="343" name="Google Shape;343;p11"/>
          <p:cNvSpPr txBox="1"/>
          <p:nvPr/>
        </p:nvSpPr>
        <p:spPr>
          <a:xfrm>
            <a:off x="7056875" y="1947750"/>
            <a:ext cx="62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0.3</a:t>
            </a:r>
            <a:endParaRPr/>
          </a:p>
        </p:txBody>
      </p:sp>
      <p:sp>
        <p:nvSpPr>
          <p:cNvPr id="344" name="Google Shape;344;p11"/>
          <p:cNvSpPr txBox="1"/>
          <p:nvPr/>
        </p:nvSpPr>
        <p:spPr>
          <a:xfrm>
            <a:off x="7686100" y="1185750"/>
            <a:ext cx="62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0.05</a:t>
            </a:r>
            <a:endParaRPr/>
          </a:p>
        </p:txBody>
      </p:sp>
      <p:sp>
        <p:nvSpPr>
          <p:cNvPr id="345" name="Google Shape;345;p11"/>
          <p:cNvSpPr txBox="1"/>
          <p:nvPr/>
        </p:nvSpPr>
        <p:spPr>
          <a:xfrm>
            <a:off x="7030563" y="1196725"/>
            <a:ext cx="62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0.25</a:t>
            </a:r>
            <a:endParaRPr/>
          </a:p>
        </p:txBody>
      </p:sp>
      <p:sp>
        <p:nvSpPr>
          <p:cNvPr id="346" name="Google Shape;346;p11"/>
          <p:cNvSpPr txBox="1"/>
          <p:nvPr/>
        </p:nvSpPr>
        <p:spPr>
          <a:xfrm>
            <a:off x="7762300" y="1557375"/>
            <a:ext cx="62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0.1</a:t>
            </a:r>
            <a:endParaRPr/>
          </a:p>
        </p:txBody>
      </p:sp>
      <p:sp>
        <p:nvSpPr>
          <p:cNvPr id="347" name="Google Shape;347;p11"/>
          <p:cNvSpPr txBox="1"/>
          <p:nvPr/>
        </p:nvSpPr>
        <p:spPr>
          <a:xfrm>
            <a:off x="7762300" y="1938375"/>
            <a:ext cx="62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0.02</a:t>
            </a:r>
            <a:endParaRPr/>
          </a:p>
        </p:txBody>
      </p:sp>
      <p:sp>
        <p:nvSpPr>
          <p:cNvPr id="348" name="Google Shape;348;p11"/>
          <p:cNvSpPr txBox="1"/>
          <p:nvPr/>
        </p:nvSpPr>
        <p:spPr>
          <a:xfrm>
            <a:off x="6732525" y="896825"/>
            <a:ext cx="95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Samples</a:t>
            </a:r>
            <a:endParaRPr b="1"/>
          </a:p>
        </p:txBody>
      </p:sp>
      <p:sp>
        <p:nvSpPr>
          <p:cNvPr id="349" name="Google Shape;349;p11"/>
          <p:cNvSpPr txBox="1"/>
          <p:nvPr/>
        </p:nvSpPr>
        <p:spPr>
          <a:xfrm>
            <a:off x="9879500" y="796900"/>
            <a:ext cx="95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Samples</a:t>
            </a:r>
            <a:endParaRPr b="1"/>
          </a:p>
        </p:txBody>
      </p:sp>
      <p:sp>
        <p:nvSpPr>
          <p:cNvPr id="350" name="Google Shape;350;p11"/>
          <p:cNvSpPr txBox="1"/>
          <p:nvPr/>
        </p:nvSpPr>
        <p:spPr>
          <a:xfrm rot="-5398919">
            <a:off x="5569731" y="1336575"/>
            <a:ext cx="95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ASVs</a:t>
            </a:r>
            <a:endParaRPr b="1"/>
          </a:p>
        </p:txBody>
      </p:sp>
      <p:sp>
        <p:nvSpPr>
          <p:cNvPr id="351" name="Google Shape;351;p11"/>
          <p:cNvSpPr txBox="1"/>
          <p:nvPr/>
        </p:nvSpPr>
        <p:spPr>
          <a:xfrm rot="-5398455">
            <a:off x="8589175" y="1528450"/>
            <a:ext cx="667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ASVs</a:t>
            </a:r>
            <a:endParaRPr b="1"/>
          </a:p>
        </p:txBody>
      </p:sp>
      <p:cxnSp>
        <p:nvCxnSpPr>
          <p:cNvPr id="352" name="Google Shape;352;p11"/>
          <p:cNvCxnSpPr/>
          <p:nvPr/>
        </p:nvCxnSpPr>
        <p:spPr>
          <a:xfrm>
            <a:off x="8313400" y="1757475"/>
            <a:ext cx="480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C77E9D3-FAB9-5331-174E-D1B72A0D3BBA}"/>
              </a:ext>
            </a:extLst>
          </p:cNvPr>
          <p:cNvSpPr txBox="1"/>
          <p:nvPr/>
        </p:nvSpPr>
        <p:spPr>
          <a:xfrm>
            <a:off x="545310" y="2670360"/>
            <a:ext cx="245902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2. Clustering analysis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68FF58-9D42-92BC-21A7-E32F7A0DE493}"/>
              </a:ext>
            </a:extLst>
          </p:cNvPr>
          <p:cNvSpPr txBox="1"/>
          <p:nvPr/>
        </p:nvSpPr>
        <p:spPr>
          <a:xfrm>
            <a:off x="2424047" y="1222230"/>
            <a:ext cx="3191128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1. Random draws of read counts (beta distribution)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6DC79A-2E4C-40B8-2132-53635D8AB841}"/>
              </a:ext>
            </a:extLst>
          </p:cNvPr>
          <p:cNvSpPr txBox="1"/>
          <p:nvPr/>
        </p:nvSpPr>
        <p:spPr>
          <a:xfrm>
            <a:off x="5219340" y="2606462"/>
            <a:ext cx="4020913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3. Principal components 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265076-2369-01C9-DAC4-C13CE668979D}"/>
              </a:ext>
            </a:extLst>
          </p:cNvPr>
          <p:cNvSpPr/>
          <p:nvPr/>
        </p:nvSpPr>
        <p:spPr>
          <a:xfrm>
            <a:off x="3657600" y="1044709"/>
            <a:ext cx="777412" cy="1775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9EE3A8-4054-FBA1-D020-68E5C18B4E2B}"/>
              </a:ext>
            </a:extLst>
          </p:cNvPr>
          <p:cNvSpPr txBox="1"/>
          <p:nvPr/>
        </p:nvSpPr>
        <p:spPr>
          <a:xfrm>
            <a:off x="4293622" y="4512080"/>
            <a:ext cx="2077453" cy="55399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000" dirty="0"/>
              <a:t>4. Bayesian model</a:t>
            </a:r>
          </a:p>
          <a:p>
            <a:r>
              <a:rPr lang="en-US" sz="1000" dirty="0"/>
              <a:t>PC1(18S) = a + X(16SPCs) + b</a:t>
            </a:r>
          </a:p>
          <a:p>
            <a:r>
              <a:rPr lang="en-US" sz="1000" dirty="0"/>
              <a:t>PC2(18S) = a + X(16SPCs) + 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8FF366-AC23-8FFA-ED1C-C1B9639CA7C1}"/>
              </a:ext>
            </a:extLst>
          </p:cNvPr>
          <p:cNvSpPr txBox="1"/>
          <p:nvPr/>
        </p:nvSpPr>
        <p:spPr>
          <a:xfrm>
            <a:off x="4293623" y="4534592"/>
            <a:ext cx="1948728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4. Bayesian model</a:t>
            </a:r>
          </a:p>
          <a:p>
            <a:r>
              <a:rPr lang="en-US" sz="900" dirty="0"/>
              <a:t>PC1(18S) = a + X(16SPCs) + b</a:t>
            </a:r>
          </a:p>
          <a:p>
            <a:r>
              <a:rPr lang="en-US" sz="900" dirty="0"/>
              <a:t>PC2(18S) = a + X(16SPCs) + 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2FBBCA-8240-7451-6CC4-2C8A8D790AA1}"/>
              </a:ext>
            </a:extLst>
          </p:cNvPr>
          <p:cNvSpPr txBox="1"/>
          <p:nvPr/>
        </p:nvSpPr>
        <p:spPr>
          <a:xfrm>
            <a:off x="6170648" y="4554924"/>
            <a:ext cx="1858591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4. Bayesian model</a:t>
            </a:r>
          </a:p>
          <a:p>
            <a:r>
              <a:rPr lang="en-US" sz="900" dirty="0"/>
              <a:t>PC1(18S) = a + X(16SPCs) + b</a:t>
            </a:r>
          </a:p>
          <a:p>
            <a:r>
              <a:rPr lang="en-US" sz="900" dirty="0"/>
              <a:t>PC2(18S) = a + X(16SPCs) + 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152CD2-BA3B-E16E-4FA8-8043EDF09CD3}"/>
              </a:ext>
            </a:extLst>
          </p:cNvPr>
          <p:cNvSpPr txBox="1"/>
          <p:nvPr/>
        </p:nvSpPr>
        <p:spPr>
          <a:xfrm>
            <a:off x="7879067" y="4565832"/>
            <a:ext cx="2077453" cy="5078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4. Bayesian model</a:t>
            </a:r>
          </a:p>
          <a:p>
            <a:r>
              <a:rPr lang="en-US" sz="900" dirty="0"/>
              <a:t>PC1(18S) = a + X(16SPCs) + b</a:t>
            </a:r>
          </a:p>
          <a:p>
            <a:r>
              <a:rPr lang="en-US" sz="900" dirty="0"/>
              <a:t>PC2(18S) = a + X(16SPCs) + 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966B2D-3DE4-6A9C-26E2-A4D8A96B91E7}"/>
              </a:ext>
            </a:extLst>
          </p:cNvPr>
          <p:cNvSpPr txBox="1"/>
          <p:nvPr/>
        </p:nvSpPr>
        <p:spPr>
          <a:xfrm>
            <a:off x="4860085" y="6084206"/>
            <a:ext cx="974364" cy="2308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900" dirty="0"/>
              <a:t>uncertainty of b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DCA821C-4C75-8546-DAD1-E5157EF6FD29}"/>
              </a:ext>
            </a:extLst>
          </p:cNvPr>
          <p:cNvSpPr/>
          <p:nvPr/>
        </p:nvSpPr>
        <p:spPr>
          <a:xfrm>
            <a:off x="2695074" y="3943562"/>
            <a:ext cx="2165011" cy="6080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0DD8E3C-9A52-3467-4EA8-1FFE7F510D73}"/>
              </a:ext>
            </a:extLst>
          </p:cNvPr>
          <p:cNvSpPr txBox="1"/>
          <p:nvPr/>
        </p:nvSpPr>
        <p:spPr>
          <a:xfrm>
            <a:off x="2152596" y="4147132"/>
            <a:ext cx="2161894" cy="73866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Can X PC from 16S data predict X PC from 18S data?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g20a0b28c13a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874" y="792050"/>
            <a:ext cx="10413548" cy="59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g20a0b28c13a_1_0"/>
          <p:cNvSpPr txBox="1"/>
          <p:nvPr/>
        </p:nvSpPr>
        <p:spPr>
          <a:xfrm>
            <a:off x="3090925" y="135225"/>
            <a:ext cx="5003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/>
              <a:t>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nvpatin</a:t>
            </a:r>
            <a:r>
              <a:rPr lang="en-US" sz="2200" dirty="0"/>
              <a:t>/MarineDNA</a:t>
            </a:r>
            <a:endParaRPr sz="2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2"/>
          <p:cNvSpPr txBox="1"/>
          <p:nvPr/>
        </p:nvSpPr>
        <p:spPr>
          <a:xfrm>
            <a:off x="376977" y="174299"/>
            <a:ext cx="1135611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NOAA/NCAR OpenHackathon Experience</a:t>
            </a:r>
            <a:endParaRPr/>
          </a:p>
        </p:txBody>
      </p:sp>
      <p:sp>
        <p:nvSpPr>
          <p:cNvPr id="366" name="Google Shape;366;p12"/>
          <p:cNvSpPr txBox="1"/>
          <p:nvPr/>
        </p:nvSpPr>
        <p:spPr>
          <a:xfrm>
            <a:off x="571499" y="1026397"/>
            <a:ext cx="11161589" cy="3046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Sponsored by NVIDIA, a computing hardware company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HPC, GPUs, computing platforms optimized for ML/AI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Run by NOAA and NCAR, the National Center for Atmospheric Research in Boulder, CO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NVIDIA’s goal: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demonstrate how GPUs can accelerate computation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Our goal: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 robust and efficient program to analyze marine metabarcoding data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Access to a computing cluster was provided for the hackathon</a:t>
            </a:r>
            <a:endParaRPr/>
          </a:p>
        </p:txBody>
      </p:sp>
      <p:pic>
        <p:nvPicPr>
          <p:cNvPr id="367" name="Google Shape;367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79171" y="4279152"/>
            <a:ext cx="7021286" cy="2404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3"/>
          <p:cNvSpPr txBox="1"/>
          <p:nvPr/>
        </p:nvSpPr>
        <p:spPr>
          <a:xfrm>
            <a:off x="376977" y="174299"/>
            <a:ext cx="1135611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NOAA/NCAR OpenHackathon Experience</a:t>
            </a:r>
            <a:endParaRPr/>
          </a:p>
        </p:txBody>
      </p:sp>
      <p:pic>
        <p:nvPicPr>
          <p:cNvPr id="374" name="Google Shape;37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44521" y="911465"/>
            <a:ext cx="3787600" cy="28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6977" y="3843001"/>
            <a:ext cx="3787600" cy="28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 rot="5400000">
            <a:off x="5621550" y="1671089"/>
            <a:ext cx="5792254" cy="4344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5"/>
          <p:cNvSpPr txBox="1">
            <a:spLocks noGrp="1"/>
          </p:cNvSpPr>
          <p:nvPr>
            <p:ph type="title"/>
          </p:nvPr>
        </p:nvSpPr>
        <p:spPr>
          <a:xfrm>
            <a:off x="2054925" y="141916"/>
            <a:ext cx="8229600" cy="30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/>
              <a:t>Energy Efficiency</a:t>
            </a:r>
            <a:endParaRPr/>
          </a:p>
        </p:txBody>
      </p:sp>
      <p:sp>
        <p:nvSpPr>
          <p:cNvPr id="382" name="Google Shape;382;p15"/>
          <p:cNvSpPr txBox="1"/>
          <p:nvPr/>
        </p:nvSpPr>
        <p:spPr>
          <a:xfrm>
            <a:off x="7298675" y="1918101"/>
            <a:ext cx="2676900" cy="4339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this </a:t>
            </a:r>
            <a:r>
              <a:rPr lang="en-US" sz="1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calculator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your report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 your acceleration numbers in the INPUTS section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Modify $/kwh number if necessary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AutoNum type="arabicPeriod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Paste a screenshot similar to the one on the right in this slide to report energy efficiency of your project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15"/>
          <p:cNvSpPr txBox="1"/>
          <p:nvPr/>
        </p:nvSpPr>
        <p:spPr>
          <a:xfrm>
            <a:off x="1955025" y="1086800"/>
            <a:ext cx="84294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calculator will compare energy consumption of a number of CPU only nodes with dual CPUs required to perform the same amount of work as 1 GPU node with 2 CPUs and 8 GPUs.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4" name="Google Shape;384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76400" y="1953026"/>
            <a:ext cx="5781474" cy="426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4"/>
          <p:cNvSpPr txBox="1"/>
          <p:nvPr/>
        </p:nvSpPr>
        <p:spPr>
          <a:xfrm>
            <a:off x="376977" y="174299"/>
            <a:ext cx="1135611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NOAA/NCAR OpenHackathon Experience</a:t>
            </a:r>
            <a:endParaRPr/>
          </a:p>
        </p:txBody>
      </p:sp>
      <p:sp>
        <p:nvSpPr>
          <p:cNvPr id="391" name="Google Shape;391;p14"/>
          <p:cNvSpPr txBox="1"/>
          <p:nvPr/>
        </p:nvSpPr>
        <p:spPr>
          <a:xfrm>
            <a:off x="618175" y="1236375"/>
            <a:ext cx="10837500" cy="45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Valuable opportunity to work intensively with scientists from other disciplines with different skill sets</a:t>
            </a:r>
            <a:endParaRPr sz="260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Gained a suite of new knowledge</a:t>
            </a:r>
            <a:endParaRPr sz="26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-US" sz="2600"/>
              <a:t>statistical concepts (Bayesian and ML)</a:t>
            </a:r>
            <a:endParaRPr sz="26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-US" sz="2600"/>
              <a:t>programming skills</a:t>
            </a:r>
            <a:endParaRPr sz="26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-US" sz="2600"/>
              <a:t>how to deploy these skills on more powerful computing platforms</a:t>
            </a:r>
            <a:endParaRPr sz="260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Challenges included bridging vocabulary gaps </a:t>
            </a:r>
            <a:endParaRPr sz="26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-US" sz="2600"/>
              <a:t>among scientists from different fields</a:t>
            </a:r>
            <a:endParaRPr sz="26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en-US" sz="2600"/>
              <a:t>between scientists and computational administrators</a:t>
            </a:r>
            <a:endParaRPr sz="2600"/>
          </a:p>
          <a:p>
            <a:pPr marL="457200" lvl="0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-US" sz="2600"/>
              <a:t>We are continuing this work independent of the hackathon and will deploy the program on RDHPCS/Google Cloud using GPUs</a:t>
            </a:r>
            <a:endParaRPr sz="2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/>
        </p:nvSpPr>
        <p:spPr>
          <a:xfrm>
            <a:off x="376977" y="174299"/>
            <a:ext cx="1135611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Metabarcoding data challenges</a:t>
            </a:r>
            <a:endParaRPr/>
          </a:p>
        </p:txBody>
      </p:sp>
      <p:graphicFrame>
        <p:nvGraphicFramePr>
          <p:cNvPr id="96" name="Google Shape;96;p2"/>
          <p:cNvGraphicFramePr/>
          <p:nvPr/>
        </p:nvGraphicFramePr>
        <p:xfrm>
          <a:off x="4859709" y="1800007"/>
          <a:ext cx="4662375" cy="1744550"/>
        </p:xfrm>
        <a:graphic>
          <a:graphicData uri="http://schemas.openxmlformats.org/drawingml/2006/table">
            <a:tbl>
              <a:tblPr firstRow="1" bandRow="1">
                <a:noFill/>
                <a:tableStyleId>{4A0049AA-773F-424B-A05B-D5A5CEF653F6}</a:tableStyleId>
              </a:tblPr>
              <a:tblGrid>
                <a:gridCol w="810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2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1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2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36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35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Taxon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Sample 1 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Sample 2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Sample 3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Sample 4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0.25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0.25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0.01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0.2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0.05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0.05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0.1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0.2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8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3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0.12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0.12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0.5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0.01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8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4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0.3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0.3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0.01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0.3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82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5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/>
                    </a:p>
                  </a:txBody>
                  <a:tcPr marL="68575" marR="68575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0.0001</a:t>
                      </a:r>
                      <a:endParaRPr/>
                    </a:p>
                  </a:txBody>
                  <a:tcPr marL="68575" marR="68575" marT="34300" marB="343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7" name="Google Shape;97;p2"/>
          <p:cNvSpPr txBox="1"/>
          <p:nvPr/>
        </p:nvSpPr>
        <p:spPr>
          <a:xfrm>
            <a:off x="670833" y="4078480"/>
            <a:ext cx="10867045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57175" marR="0" lvl="0" indent="-2571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Biases exist at every step of the process</a:t>
            </a:r>
            <a:endParaRPr/>
          </a:p>
          <a:p>
            <a:pPr marL="257175" marR="0" lvl="0" indent="-2571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sets typically have </a:t>
            </a:r>
            <a:r>
              <a:rPr lang="en-US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many more features than samples</a:t>
            </a:r>
            <a:endParaRPr/>
          </a:p>
          <a:p>
            <a:pPr marL="257175" marR="0" lvl="0" indent="-2571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These data are </a:t>
            </a:r>
            <a:r>
              <a:rPr lang="en-US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sparse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(many 0s) and </a:t>
            </a:r>
            <a:r>
              <a:rPr lang="en-US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compositional 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(all values are relative to all other values)</a:t>
            </a:r>
            <a:endParaRPr/>
          </a:p>
          <a:p>
            <a:pPr marL="257175" marR="0" lvl="0" indent="-2571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 single marker gene captures all organisms</a:t>
            </a:r>
            <a:endParaRPr/>
          </a:p>
          <a:p>
            <a:pPr marL="714375" marR="0" lvl="1" indent="-25717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different genes are used for different levels of the food web</a:t>
            </a:r>
            <a:endParaRPr/>
          </a:p>
        </p:txBody>
      </p:sp>
      <p:pic>
        <p:nvPicPr>
          <p:cNvPr id="98" name="Google Shape;98;p2"/>
          <p:cNvPicPr preferRelativeResize="0"/>
          <p:nvPr/>
        </p:nvPicPr>
        <p:blipFill rotWithShape="1">
          <a:blip r:embed="rId3">
            <a:alphaModFix/>
          </a:blip>
          <a:srcRect l="32905" r="45262" b="11592"/>
          <a:stretch/>
        </p:blipFill>
        <p:spPr>
          <a:xfrm>
            <a:off x="1130648" y="883722"/>
            <a:ext cx="1006377" cy="106836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297053" y="1339832"/>
            <a:ext cx="135956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Sample 1</a:t>
            </a:r>
            <a:endParaRPr/>
          </a:p>
        </p:txBody>
      </p:sp>
      <p:sp>
        <p:nvSpPr>
          <p:cNvPr id="100" name="Google Shape;100;p2"/>
          <p:cNvSpPr/>
          <p:nvPr/>
        </p:nvSpPr>
        <p:spPr>
          <a:xfrm>
            <a:off x="986320" y="1452792"/>
            <a:ext cx="346222" cy="14148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/>
          <p:nvPr/>
        </p:nvSpPr>
        <p:spPr>
          <a:xfrm>
            <a:off x="5351591" y="1120541"/>
            <a:ext cx="3877282" cy="7463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 counts are commonly represented as relative abundances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2" name="Google Shape;102;p2"/>
          <p:cNvGrpSpPr/>
          <p:nvPr/>
        </p:nvGrpSpPr>
        <p:grpSpPr>
          <a:xfrm>
            <a:off x="670834" y="1908180"/>
            <a:ext cx="2985788" cy="1952191"/>
            <a:chOff x="2625303" y="2102595"/>
            <a:chExt cx="2278224" cy="1606692"/>
          </a:xfrm>
        </p:grpSpPr>
        <p:cxnSp>
          <p:nvCxnSpPr>
            <p:cNvPr id="103" name="Google Shape;103;p2"/>
            <p:cNvCxnSpPr/>
            <p:nvPr/>
          </p:nvCxnSpPr>
          <p:spPr>
            <a:xfrm>
              <a:off x="3176501" y="3015373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4" name="Google Shape;104;p2"/>
            <p:cNvCxnSpPr/>
            <p:nvPr/>
          </p:nvCxnSpPr>
          <p:spPr>
            <a:xfrm>
              <a:off x="3527931" y="2690119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8E16B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5" name="Google Shape;105;p2"/>
            <p:cNvCxnSpPr/>
            <p:nvPr/>
          </p:nvCxnSpPr>
          <p:spPr>
            <a:xfrm>
              <a:off x="3893818" y="2737434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6" name="Google Shape;106;p2"/>
            <p:cNvCxnSpPr/>
            <p:nvPr/>
          </p:nvCxnSpPr>
          <p:spPr>
            <a:xfrm>
              <a:off x="3893818" y="2861570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7" name="Google Shape;107;p2"/>
            <p:cNvCxnSpPr/>
            <p:nvPr/>
          </p:nvCxnSpPr>
          <p:spPr>
            <a:xfrm>
              <a:off x="4225729" y="2832631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8" name="Google Shape;108;p2"/>
            <p:cNvCxnSpPr/>
            <p:nvPr/>
          </p:nvCxnSpPr>
          <p:spPr>
            <a:xfrm>
              <a:off x="2771098" y="2918339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09" name="Google Shape;109;p2"/>
            <p:cNvCxnSpPr/>
            <p:nvPr/>
          </p:nvCxnSpPr>
          <p:spPr>
            <a:xfrm>
              <a:off x="3178136" y="3221057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0" name="Google Shape;110;p2"/>
            <p:cNvCxnSpPr/>
            <p:nvPr/>
          </p:nvCxnSpPr>
          <p:spPr>
            <a:xfrm>
              <a:off x="4228846" y="2893278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1" name="Google Shape;111;p2"/>
            <p:cNvCxnSpPr/>
            <p:nvPr/>
          </p:nvCxnSpPr>
          <p:spPr>
            <a:xfrm>
              <a:off x="3173741" y="2795269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2" name="Google Shape;112;p2"/>
            <p:cNvCxnSpPr/>
            <p:nvPr/>
          </p:nvCxnSpPr>
          <p:spPr>
            <a:xfrm>
              <a:off x="4220561" y="2647939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3" name="Google Shape;113;p2"/>
            <p:cNvCxnSpPr/>
            <p:nvPr/>
          </p:nvCxnSpPr>
          <p:spPr>
            <a:xfrm>
              <a:off x="2771098" y="3080922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4" name="Google Shape;114;p2"/>
            <p:cNvCxnSpPr/>
            <p:nvPr/>
          </p:nvCxnSpPr>
          <p:spPr>
            <a:xfrm>
              <a:off x="3183572" y="3165125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5" name="Google Shape;115;p2"/>
            <p:cNvCxnSpPr/>
            <p:nvPr/>
          </p:nvCxnSpPr>
          <p:spPr>
            <a:xfrm>
              <a:off x="3160774" y="2690313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6" name="Google Shape;116;p2"/>
            <p:cNvCxnSpPr/>
            <p:nvPr/>
          </p:nvCxnSpPr>
          <p:spPr>
            <a:xfrm>
              <a:off x="3177574" y="3063761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7" name="Google Shape;117;p2"/>
            <p:cNvCxnSpPr/>
            <p:nvPr/>
          </p:nvCxnSpPr>
          <p:spPr>
            <a:xfrm>
              <a:off x="3173741" y="2910758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8" name="Google Shape;118;p2"/>
            <p:cNvCxnSpPr/>
            <p:nvPr/>
          </p:nvCxnSpPr>
          <p:spPr>
            <a:xfrm>
              <a:off x="2771256" y="2704469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19" name="Google Shape;119;p2"/>
            <p:cNvCxnSpPr/>
            <p:nvPr/>
          </p:nvCxnSpPr>
          <p:spPr>
            <a:xfrm>
              <a:off x="2773837" y="2870584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0" name="Google Shape;120;p2"/>
            <p:cNvCxnSpPr/>
            <p:nvPr/>
          </p:nvCxnSpPr>
          <p:spPr>
            <a:xfrm>
              <a:off x="4222554" y="2954793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1" name="Google Shape;121;p2"/>
            <p:cNvCxnSpPr/>
            <p:nvPr/>
          </p:nvCxnSpPr>
          <p:spPr>
            <a:xfrm>
              <a:off x="3180032" y="3272651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2" name="Google Shape;122;p2"/>
            <p:cNvCxnSpPr/>
            <p:nvPr/>
          </p:nvCxnSpPr>
          <p:spPr>
            <a:xfrm>
              <a:off x="3524786" y="2969089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7D179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3" name="Google Shape;123;p2"/>
            <p:cNvCxnSpPr/>
            <p:nvPr/>
          </p:nvCxnSpPr>
          <p:spPr>
            <a:xfrm>
              <a:off x="4554971" y="2753561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4" name="Google Shape;124;p2"/>
            <p:cNvCxnSpPr/>
            <p:nvPr/>
          </p:nvCxnSpPr>
          <p:spPr>
            <a:xfrm>
              <a:off x="3183179" y="3115501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5" name="Google Shape;125;p2"/>
            <p:cNvCxnSpPr/>
            <p:nvPr/>
          </p:nvCxnSpPr>
          <p:spPr>
            <a:xfrm>
              <a:off x="3894494" y="3062590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6" name="Google Shape;126;p2"/>
            <p:cNvCxnSpPr/>
            <p:nvPr/>
          </p:nvCxnSpPr>
          <p:spPr>
            <a:xfrm>
              <a:off x="3888643" y="2636414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7" name="Google Shape;127;p2"/>
            <p:cNvCxnSpPr/>
            <p:nvPr/>
          </p:nvCxnSpPr>
          <p:spPr>
            <a:xfrm>
              <a:off x="2774425" y="3034742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8" name="Google Shape;128;p2"/>
            <p:cNvCxnSpPr/>
            <p:nvPr/>
          </p:nvCxnSpPr>
          <p:spPr>
            <a:xfrm>
              <a:off x="3524786" y="2792144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8E16B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29" name="Google Shape;129;p2"/>
            <p:cNvCxnSpPr/>
            <p:nvPr/>
          </p:nvCxnSpPr>
          <p:spPr>
            <a:xfrm>
              <a:off x="4556256" y="2810257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0" name="Google Shape;130;p2"/>
            <p:cNvCxnSpPr/>
            <p:nvPr/>
          </p:nvCxnSpPr>
          <p:spPr>
            <a:xfrm>
              <a:off x="2771098" y="2980868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1" name="Google Shape;131;p2"/>
            <p:cNvCxnSpPr/>
            <p:nvPr/>
          </p:nvCxnSpPr>
          <p:spPr>
            <a:xfrm>
              <a:off x="3524786" y="2848603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7D179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2" name="Google Shape;132;p2"/>
            <p:cNvCxnSpPr/>
            <p:nvPr/>
          </p:nvCxnSpPr>
          <p:spPr>
            <a:xfrm>
              <a:off x="2771098" y="2645555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3" name="Google Shape;133;p2"/>
            <p:cNvCxnSpPr/>
            <p:nvPr/>
          </p:nvCxnSpPr>
          <p:spPr>
            <a:xfrm>
              <a:off x="2771098" y="2815079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4" name="Google Shape;134;p2"/>
            <p:cNvCxnSpPr/>
            <p:nvPr/>
          </p:nvCxnSpPr>
          <p:spPr>
            <a:xfrm>
              <a:off x="4225729" y="2768445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5" name="Google Shape;135;p2"/>
            <p:cNvCxnSpPr/>
            <p:nvPr/>
          </p:nvCxnSpPr>
          <p:spPr>
            <a:xfrm>
              <a:off x="4553538" y="2916663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6" name="Google Shape;136;p2"/>
            <p:cNvCxnSpPr/>
            <p:nvPr/>
          </p:nvCxnSpPr>
          <p:spPr>
            <a:xfrm>
              <a:off x="4554971" y="3048485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7" name="Google Shape;137;p2"/>
            <p:cNvCxnSpPr/>
            <p:nvPr/>
          </p:nvCxnSpPr>
          <p:spPr>
            <a:xfrm>
              <a:off x="4550366" y="2698186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8" name="Google Shape;138;p2"/>
            <p:cNvCxnSpPr/>
            <p:nvPr/>
          </p:nvCxnSpPr>
          <p:spPr>
            <a:xfrm>
              <a:off x="3173741" y="2853423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39" name="Google Shape;139;p2"/>
            <p:cNvCxnSpPr/>
            <p:nvPr/>
          </p:nvCxnSpPr>
          <p:spPr>
            <a:xfrm>
              <a:off x="3893818" y="3006706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0" name="Google Shape;140;p2"/>
            <p:cNvCxnSpPr/>
            <p:nvPr/>
          </p:nvCxnSpPr>
          <p:spPr>
            <a:xfrm>
              <a:off x="4554971" y="2982161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1" name="Google Shape;141;p2"/>
            <p:cNvCxnSpPr/>
            <p:nvPr/>
          </p:nvCxnSpPr>
          <p:spPr>
            <a:xfrm>
              <a:off x="3893818" y="2937342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2" name="Google Shape;142;p2"/>
            <p:cNvCxnSpPr/>
            <p:nvPr/>
          </p:nvCxnSpPr>
          <p:spPr>
            <a:xfrm>
              <a:off x="3893818" y="2803012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3" name="Google Shape;143;p2"/>
            <p:cNvCxnSpPr/>
            <p:nvPr/>
          </p:nvCxnSpPr>
          <p:spPr>
            <a:xfrm>
              <a:off x="4550171" y="2644847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4" name="Google Shape;144;p2"/>
            <p:cNvCxnSpPr/>
            <p:nvPr/>
          </p:nvCxnSpPr>
          <p:spPr>
            <a:xfrm>
              <a:off x="3524786" y="2640344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8E16B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5" name="Google Shape;145;p2"/>
            <p:cNvCxnSpPr/>
            <p:nvPr/>
          </p:nvCxnSpPr>
          <p:spPr>
            <a:xfrm>
              <a:off x="4556256" y="2867861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F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6" name="Google Shape;146;p2"/>
            <p:cNvCxnSpPr/>
            <p:nvPr/>
          </p:nvCxnSpPr>
          <p:spPr>
            <a:xfrm>
              <a:off x="3524786" y="2742694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7D179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7" name="Google Shape;147;p2"/>
            <p:cNvCxnSpPr/>
            <p:nvPr/>
          </p:nvCxnSpPr>
          <p:spPr>
            <a:xfrm>
              <a:off x="2771098" y="2759855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8" name="Google Shape;148;p2"/>
            <p:cNvCxnSpPr/>
            <p:nvPr/>
          </p:nvCxnSpPr>
          <p:spPr>
            <a:xfrm>
              <a:off x="4220561" y="2714933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FFC00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49" name="Google Shape;149;p2"/>
            <p:cNvCxnSpPr/>
            <p:nvPr/>
          </p:nvCxnSpPr>
          <p:spPr>
            <a:xfrm>
              <a:off x="3888643" y="2684219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0B050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0" name="Google Shape;150;p2"/>
            <p:cNvCxnSpPr/>
            <p:nvPr/>
          </p:nvCxnSpPr>
          <p:spPr>
            <a:xfrm>
              <a:off x="3162983" y="2742694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1" name="Google Shape;151;p2"/>
            <p:cNvCxnSpPr/>
            <p:nvPr/>
          </p:nvCxnSpPr>
          <p:spPr>
            <a:xfrm>
              <a:off x="3160774" y="2640509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2" name="Google Shape;152;p2"/>
            <p:cNvCxnSpPr/>
            <p:nvPr/>
          </p:nvCxnSpPr>
          <p:spPr>
            <a:xfrm>
              <a:off x="3524786" y="2911133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8E16B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153" name="Google Shape;153;p2"/>
            <p:cNvCxnSpPr/>
            <p:nvPr/>
          </p:nvCxnSpPr>
          <p:spPr>
            <a:xfrm>
              <a:off x="3173741" y="2963708"/>
              <a:ext cx="205740" cy="0"/>
            </a:xfrm>
            <a:prstGeom prst="straightConnector1">
              <a:avLst/>
            </a:prstGeom>
            <a:noFill/>
            <a:ln w="28575" cap="flat" cmpd="sng">
              <a:solidFill>
                <a:srgbClr val="0432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54" name="Google Shape;154;p2"/>
            <p:cNvSpPr txBox="1"/>
            <p:nvPr/>
          </p:nvSpPr>
          <p:spPr>
            <a:xfrm>
              <a:off x="2625303" y="3356788"/>
              <a:ext cx="497330" cy="3462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Taxon 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1</a:t>
              </a:r>
              <a:endParaRPr/>
            </a:p>
          </p:txBody>
        </p:sp>
        <p:sp>
          <p:nvSpPr>
            <p:cNvPr id="155" name="Google Shape;155;p2"/>
            <p:cNvSpPr txBox="1"/>
            <p:nvPr/>
          </p:nvSpPr>
          <p:spPr>
            <a:xfrm>
              <a:off x="3014979" y="3356431"/>
              <a:ext cx="497330" cy="3462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Taxon 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2</a:t>
              </a:r>
              <a:endParaRPr/>
            </a:p>
          </p:txBody>
        </p:sp>
        <p:sp>
          <p:nvSpPr>
            <p:cNvPr id="156" name="Google Shape;156;p2"/>
            <p:cNvSpPr txBox="1"/>
            <p:nvPr/>
          </p:nvSpPr>
          <p:spPr>
            <a:xfrm>
              <a:off x="3365941" y="3361812"/>
              <a:ext cx="497330" cy="3462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Taxon 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3</a:t>
              </a:r>
              <a:endParaRPr/>
            </a:p>
          </p:txBody>
        </p:sp>
        <p:sp>
          <p:nvSpPr>
            <p:cNvPr id="157" name="Google Shape;157;p2"/>
            <p:cNvSpPr txBox="1"/>
            <p:nvPr/>
          </p:nvSpPr>
          <p:spPr>
            <a:xfrm>
              <a:off x="3740221" y="3362048"/>
              <a:ext cx="497330" cy="3462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Taxon 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4</a:t>
              </a:r>
              <a:endParaRPr/>
            </a:p>
          </p:txBody>
        </p:sp>
        <p:sp>
          <p:nvSpPr>
            <p:cNvPr id="158" name="Google Shape;158;p2"/>
            <p:cNvSpPr txBox="1"/>
            <p:nvPr/>
          </p:nvSpPr>
          <p:spPr>
            <a:xfrm>
              <a:off x="4065326" y="3363038"/>
              <a:ext cx="497330" cy="3462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Taxon 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5</a:t>
              </a:r>
              <a:endParaRPr/>
            </a:p>
          </p:txBody>
        </p:sp>
        <p:sp>
          <p:nvSpPr>
            <p:cNvPr id="159" name="Google Shape;159;p2"/>
            <p:cNvSpPr txBox="1"/>
            <p:nvPr/>
          </p:nvSpPr>
          <p:spPr>
            <a:xfrm>
              <a:off x="4406197" y="3362350"/>
              <a:ext cx="497330" cy="3462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Taxon </a:t>
              </a:r>
              <a:endParaRPr/>
            </a:p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25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6</a:t>
              </a:r>
              <a:endParaRPr/>
            </a:p>
          </p:txBody>
        </p:sp>
        <p:pic>
          <p:nvPicPr>
            <p:cNvPr id="160" name="Google Shape;160;p2" descr="Asterionellopsis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742942" y="2212146"/>
              <a:ext cx="262052" cy="266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2" descr="Dinoflagellate - Wikipedia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 rot="4056329">
              <a:off x="3536251" y="2102928"/>
              <a:ext cx="235273" cy="52434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2" name="Google Shape;162;p2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4452528" y="2258116"/>
              <a:ext cx="309150" cy="2668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Google Shape;163;p2" descr="Untitled 1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 rot="-3670716">
              <a:off x="3839084" y="2249459"/>
              <a:ext cx="444823" cy="1853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4" name="Google Shape;164;p2"/>
            <p:cNvPicPr preferRelativeResize="0"/>
            <p:nvPr/>
          </p:nvPicPr>
          <p:blipFill rotWithShape="1">
            <a:blip r:embed="rId8">
              <a:alphaModFix/>
            </a:blip>
            <a:srcRect l="6803" t="4158" r="12982" b="3608"/>
            <a:stretch/>
          </p:blipFill>
          <p:spPr>
            <a:xfrm rot="1032820">
              <a:off x="3187295" y="2149308"/>
              <a:ext cx="164056" cy="39433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Google Shape;165;p2" descr="Marine protists - Wikipedia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 rot="7375457">
              <a:off x="4186813" y="2277880"/>
              <a:ext cx="210703" cy="21070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"/>
          <p:cNvSpPr txBox="1"/>
          <p:nvPr/>
        </p:nvSpPr>
        <p:spPr>
          <a:xfrm>
            <a:off x="376977" y="174299"/>
            <a:ext cx="1135611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MarineDNA: Research questions</a:t>
            </a:r>
            <a:endParaRPr dirty="0"/>
          </a:p>
        </p:txBody>
      </p:sp>
      <p:sp>
        <p:nvSpPr>
          <p:cNvPr id="172" name="Google Shape;172;p3"/>
          <p:cNvSpPr txBox="1"/>
          <p:nvPr/>
        </p:nvSpPr>
        <p:spPr>
          <a:xfrm>
            <a:off x="506446" y="1140071"/>
            <a:ext cx="10867045" cy="495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 we model uncertainty around taxon relative abundances?</a:t>
            </a:r>
            <a:endParaRPr dirty="0"/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data from a sequencing run is just one sampling from a complex environment, read counts may not be an accurate representation of abundance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 we determine biological and/or environmental parameters that shape community structure?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 we identify ASVs that link metabarcoding data from one trophic level to similar data from a different trophic level?</a:t>
            </a:r>
            <a:endParaRPr dirty="0"/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e.g., 16S bacterial ASVs that are drivers of 18S eukaryotic community structure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 txBox="1"/>
          <p:nvPr/>
        </p:nvSpPr>
        <p:spPr>
          <a:xfrm>
            <a:off x="376977" y="174299"/>
            <a:ext cx="1135611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MarineDNA: Computational approaches</a:t>
            </a:r>
            <a:endParaRPr dirty="0"/>
          </a:p>
        </p:txBody>
      </p:sp>
      <p:sp>
        <p:nvSpPr>
          <p:cNvPr id="179" name="Google Shape;179;p4"/>
          <p:cNvSpPr txBox="1"/>
          <p:nvPr/>
        </p:nvSpPr>
        <p:spPr>
          <a:xfrm>
            <a:off x="506446" y="1140071"/>
            <a:ext cx="10867045" cy="446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Modeling uncertainty</a:t>
            </a:r>
            <a:endParaRPr dirty="0"/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Generate beta distributions of read counts to provide range of potential data sets, each of which can be run through a model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Identifying drivers of community structure</a:t>
            </a:r>
            <a:endParaRPr dirty="0"/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PCAs and hierarchical clustering that use multiple random draws from the beta distributions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Linking metabarcoding data from different trophic levels</a:t>
            </a:r>
            <a:endParaRPr dirty="0"/>
          </a:p>
          <a:p>
            <a:pPr marL="800100" marR="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e.g., identifying 16S bacterial ASVs that are drivers of 18S eukaryotic community structure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"/>
          <p:cNvSpPr txBox="1"/>
          <p:nvPr/>
        </p:nvSpPr>
        <p:spPr>
          <a:xfrm>
            <a:off x="174600" y="140725"/>
            <a:ext cx="102168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100" dirty="0">
                <a:solidFill>
                  <a:schemeClr val="dk1"/>
                </a:solidFill>
              </a:rPr>
              <a:t>A water sample is just one draw from a natural distribution of DNA molecules</a:t>
            </a:r>
            <a:endParaRPr sz="2100" dirty="0">
              <a:solidFill>
                <a:schemeClr val="dk1"/>
              </a:solidFill>
            </a:endParaRPr>
          </a:p>
        </p:txBody>
      </p:sp>
      <p:sp>
        <p:nvSpPr>
          <p:cNvPr id="203" name="Google Shape;203;p5"/>
          <p:cNvSpPr txBox="1"/>
          <p:nvPr/>
        </p:nvSpPr>
        <p:spPr>
          <a:xfrm>
            <a:off x="8587380" y="3776300"/>
            <a:ext cx="2698087" cy="19395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Calibri"/>
              <a:buNone/>
            </a:pPr>
            <a:r>
              <a:rPr lang="en-US" sz="1900" dirty="0">
                <a:solidFill>
                  <a:schemeClr val="dk1"/>
                </a:solidFill>
              </a:rPr>
              <a:t>The shape of the beta distribution, and the variability we model for each ASV depends on its relative abundance in a sample.</a:t>
            </a:r>
            <a:endParaRPr sz="1900" dirty="0">
              <a:solidFill>
                <a:schemeClr val="dk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867F88E-7F30-486C-CDDE-2E2376DB6605}"/>
              </a:ext>
            </a:extLst>
          </p:cNvPr>
          <p:cNvGrpSpPr/>
          <p:nvPr/>
        </p:nvGrpSpPr>
        <p:grpSpPr>
          <a:xfrm>
            <a:off x="306500" y="266488"/>
            <a:ext cx="11532550" cy="3400413"/>
            <a:chOff x="306500" y="266488"/>
            <a:chExt cx="11532550" cy="3400413"/>
          </a:xfrm>
        </p:grpSpPr>
        <p:sp>
          <p:nvSpPr>
            <p:cNvPr id="194" name="Google Shape;194;p5"/>
            <p:cNvSpPr txBox="1"/>
            <p:nvPr/>
          </p:nvSpPr>
          <p:spPr>
            <a:xfrm>
              <a:off x="352950" y="3143701"/>
              <a:ext cx="114861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200" b="1" dirty="0">
                  <a:solidFill>
                    <a:schemeClr val="dk1"/>
                  </a:solidFill>
                </a:rPr>
                <a:t>Sequence data is just one possible outcome of a PCR and sequencing reaction</a:t>
              </a:r>
              <a:endParaRPr sz="2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AE9724F-CE69-9B71-95DE-F6DA0F7AD2F2}"/>
                </a:ext>
              </a:extLst>
            </p:cNvPr>
            <p:cNvGrpSpPr/>
            <p:nvPr/>
          </p:nvGrpSpPr>
          <p:grpSpPr>
            <a:xfrm>
              <a:off x="306500" y="266488"/>
              <a:ext cx="11188875" cy="2954928"/>
              <a:chOff x="306500" y="266488"/>
              <a:chExt cx="11188875" cy="2954928"/>
            </a:xfrm>
          </p:grpSpPr>
          <p:grpSp>
            <p:nvGrpSpPr>
              <p:cNvPr id="186" name="Google Shape;186;p5"/>
              <p:cNvGrpSpPr/>
              <p:nvPr/>
            </p:nvGrpSpPr>
            <p:grpSpPr>
              <a:xfrm>
                <a:off x="306500" y="266488"/>
                <a:ext cx="11188875" cy="2535662"/>
                <a:chOff x="306500" y="876088"/>
                <a:chExt cx="11188875" cy="2535662"/>
              </a:xfrm>
            </p:grpSpPr>
            <p:pic>
              <p:nvPicPr>
                <p:cNvPr id="187" name="Google Shape;187;p5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0040575" y="876088"/>
                  <a:ext cx="1454800" cy="216368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88" name="Google Shape;188;p5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8481625" y="2478875"/>
                  <a:ext cx="1454799" cy="5609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89" name="Google Shape;189;p5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/>
                <a:stretch/>
              </p:blipFill>
              <p:spPr>
                <a:xfrm>
                  <a:off x="5664675" y="2481262"/>
                  <a:ext cx="766200" cy="558513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90" name="Google Shape;190;p5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/>
                <a:stretch/>
              </p:blipFill>
              <p:spPr>
                <a:xfrm>
                  <a:off x="3993050" y="2602960"/>
                  <a:ext cx="1454801" cy="43681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91" name="Google Shape;191;p5"/>
                <p:cNvPicPr preferRelativeResize="0"/>
                <p:nvPr/>
              </p:nvPicPr>
              <p:blipFill rotWithShape="1">
                <a:blip r:embed="rId7">
                  <a:alphaModFix/>
                </a:blip>
                <a:srcRect/>
                <a:stretch/>
              </p:blipFill>
              <p:spPr>
                <a:xfrm>
                  <a:off x="2426713" y="1728625"/>
                  <a:ext cx="1454800" cy="14548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92" name="Google Shape;192;p5"/>
                <p:cNvPicPr preferRelativeResize="0"/>
                <p:nvPr/>
              </p:nvPicPr>
              <p:blipFill rotWithShape="1">
                <a:blip r:embed="rId8">
                  <a:alphaModFix/>
                </a:blip>
                <a:srcRect/>
                <a:stretch/>
              </p:blipFill>
              <p:spPr>
                <a:xfrm>
                  <a:off x="306500" y="1500290"/>
                  <a:ext cx="1957968" cy="191146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93" name="Google Shape;193;p5"/>
                <p:cNvPicPr preferRelativeResize="0"/>
                <p:nvPr/>
              </p:nvPicPr>
              <p:blipFill rotWithShape="1">
                <a:blip r:embed="rId9">
                  <a:alphaModFix/>
                </a:blip>
                <a:srcRect/>
                <a:stretch/>
              </p:blipFill>
              <p:spPr>
                <a:xfrm>
                  <a:off x="6787225" y="1939324"/>
                  <a:ext cx="1454800" cy="110045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sp>
            <p:nvSpPr>
              <p:cNvPr id="204" name="Google Shape;204;p5"/>
              <p:cNvSpPr txBox="1"/>
              <p:nvPr/>
            </p:nvSpPr>
            <p:spPr>
              <a:xfrm>
                <a:off x="531300" y="2759781"/>
                <a:ext cx="1957967" cy="4616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en-US" sz="1800" dirty="0">
                    <a:solidFill>
                      <a:schemeClr val="dk1"/>
                    </a:solidFill>
                  </a:rPr>
                  <a:t>water sample</a:t>
                </a:r>
                <a:endParaRPr sz="1800" dirty="0">
                  <a:solidFill>
                    <a:schemeClr val="dk1"/>
                  </a:solidFill>
                </a:endParaRPr>
              </a:p>
            </p:txBody>
          </p:sp>
          <p:sp>
            <p:nvSpPr>
              <p:cNvPr id="205" name="Google Shape;205;p5"/>
              <p:cNvSpPr txBox="1"/>
              <p:nvPr/>
            </p:nvSpPr>
            <p:spPr>
              <a:xfrm>
                <a:off x="2822302" y="2561361"/>
                <a:ext cx="914807" cy="4616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en-US" sz="1800">
                    <a:solidFill>
                      <a:schemeClr val="dk1"/>
                    </a:solidFill>
                  </a:rPr>
                  <a:t>filter</a:t>
                </a:r>
                <a:endParaRPr sz="1800">
                  <a:solidFill>
                    <a:schemeClr val="dk1"/>
                  </a:solidFill>
                </a:endParaRPr>
              </a:p>
            </p:txBody>
          </p:sp>
          <p:sp>
            <p:nvSpPr>
              <p:cNvPr id="206" name="Google Shape;206;p5"/>
              <p:cNvSpPr txBox="1"/>
              <p:nvPr/>
            </p:nvSpPr>
            <p:spPr>
              <a:xfrm>
                <a:off x="4934675" y="2674925"/>
                <a:ext cx="65607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800"/>
                  <a:buFont typeface="Calibri"/>
                  <a:buNone/>
                </a:pPr>
                <a:r>
                  <a:rPr lang="en-US" sz="1800">
                    <a:solidFill>
                      <a:schemeClr val="dk1"/>
                    </a:solidFill>
                  </a:rPr>
                  <a:t>proportion of sequences changes with biases in each step.</a:t>
                </a:r>
                <a:endParaRPr sz="1800">
                  <a:solidFill>
                    <a:schemeClr val="dk1"/>
                  </a:solidFill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642FD38-E27A-6FBC-03E1-C7B240F6BFBA}"/>
              </a:ext>
            </a:extLst>
          </p:cNvPr>
          <p:cNvGrpSpPr/>
          <p:nvPr/>
        </p:nvGrpSpPr>
        <p:grpSpPr>
          <a:xfrm>
            <a:off x="306500" y="3787625"/>
            <a:ext cx="11203550" cy="3054458"/>
            <a:chOff x="306500" y="3787625"/>
            <a:chExt cx="11203550" cy="305445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A9A2E74-AFB9-490C-C53B-E68E0EF67B1E}"/>
                </a:ext>
              </a:extLst>
            </p:cNvPr>
            <p:cNvGrpSpPr/>
            <p:nvPr/>
          </p:nvGrpSpPr>
          <p:grpSpPr>
            <a:xfrm>
              <a:off x="306500" y="3787625"/>
              <a:ext cx="11203550" cy="3054458"/>
              <a:chOff x="306500" y="3787625"/>
              <a:chExt cx="11203550" cy="3054458"/>
            </a:xfrm>
          </p:grpSpPr>
          <p:sp>
            <p:nvSpPr>
              <p:cNvPr id="195" name="Google Shape;195;p5"/>
              <p:cNvSpPr txBox="1"/>
              <p:nvPr/>
            </p:nvSpPr>
            <p:spPr>
              <a:xfrm>
                <a:off x="306500" y="3787625"/>
                <a:ext cx="8451600" cy="507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Calibri"/>
                  <a:buNone/>
                </a:pPr>
                <a:r>
                  <a:rPr lang="en-US" sz="2100" dirty="0">
                    <a:solidFill>
                      <a:schemeClr val="dk1"/>
                    </a:solidFill>
                  </a:rPr>
                  <a:t>We model this variability using a beta distribution:</a:t>
                </a:r>
                <a:endParaRPr sz="2100" dirty="0">
                  <a:solidFill>
                    <a:schemeClr val="dk1"/>
                  </a:solidFill>
                </a:endParaRPr>
              </a:p>
            </p:txBody>
          </p:sp>
          <p:sp>
            <p:nvSpPr>
              <p:cNvPr id="196" name="Google Shape;196;p5"/>
              <p:cNvSpPr txBox="1"/>
              <p:nvPr/>
            </p:nvSpPr>
            <p:spPr>
              <a:xfrm>
                <a:off x="2449613" y="4501725"/>
                <a:ext cx="8205300" cy="1477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2100"/>
                  <a:buFont typeface="Calibri"/>
                  <a:buNone/>
                </a:pPr>
                <a:r>
                  <a:rPr lang="en-US" sz="2100" b="1" dirty="0">
                    <a:solidFill>
                      <a:schemeClr val="accent1"/>
                    </a:solidFill>
                  </a:rPr>
                  <a:t>a</a:t>
                </a:r>
                <a:r>
                  <a:rPr lang="en-US" sz="2100" b="1" dirty="0">
                    <a:solidFill>
                      <a:schemeClr val="dk1"/>
                    </a:solidFill>
                  </a:rPr>
                  <a:t> </a:t>
                </a:r>
                <a:r>
                  <a:rPr lang="en-US" sz="2100" dirty="0">
                    <a:solidFill>
                      <a:schemeClr val="dk1"/>
                    </a:solidFill>
                  </a:rPr>
                  <a:t>= number of reads of an ASV within a sample</a:t>
                </a:r>
                <a:endParaRPr sz="2100" dirty="0">
                  <a:solidFill>
                    <a:schemeClr val="dk1"/>
                  </a:solidFill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6"/>
                  </a:buClr>
                  <a:buSzPts val="2100"/>
                  <a:buFont typeface="Calibri"/>
                  <a:buNone/>
                </a:pPr>
                <a:r>
                  <a:rPr lang="en-US" sz="2100" b="1" dirty="0">
                    <a:solidFill>
                      <a:schemeClr val="accent6"/>
                    </a:solidFill>
                  </a:rPr>
                  <a:t>b</a:t>
                </a:r>
                <a:r>
                  <a:rPr lang="en-US" sz="2100" dirty="0">
                    <a:solidFill>
                      <a:schemeClr val="dk1"/>
                    </a:solidFill>
                  </a:rPr>
                  <a:t> = total number of reads in a sample</a:t>
                </a:r>
                <a:endParaRPr sz="2100" dirty="0">
                  <a:solidFill>
                    <a:schemeClr val="dk1"/>
                  </a:solidFill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2100"/>
                  <a:buFont typeface="Calibri"/>
                  <a:buNone/>
                </a:pPr>
                <a:endParaRPr sz="2100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ts val="2100"/>
                  <a:buFont typeface="Calibri"/>
                  <a:buNone/>
                </a:pPr>
                <a:r>
                  <a:rPr lang="en-US" sz="2100" dirty="0" err="1">
                    <a:solidFill>
                      <a:schemeClr val="accent2"/>
                    </a:solidFill>
                  </a:rPr>
                  <a:t>beta_dist</a:t>
                </a:r>
                <a:r>
                  <a:rPr lang="en-US" sz="2100" dirty="0">
                    <a:solidFill>
                      <a:schemeClr val="dk1"/>
                    </a:solidFill>
                  </a:rPr>
                  <a:t> = </a:t>
                </a:r>
                <a:r>
                  <a:rPr lang="en-US" sz="2100" dirty="0" err="1">
                    <a:solidFill>
                      <a:schemeClr val="dk1"/>
                    </a:solidFill>
                  </a:rPr>
                  <a:t>np.random.beta</a:t>
                </a:r>
                <a:r>
                  <a:rPr lang="en-US" sz="2100" dirty="0">
                    <a:solidFill>
                      <a:schemeClr val="dk1"/>
                    </a:solidFill>
                  </a:rPr>
                  <a:t>(</a:t>
                </a:r>
                <a:r>
                  <a:rPr lang="en-US" sz="2100" b="1" dirty="0">
                    <a:solidFill>
                      <a:schemeClr val="accent1"/>
                    </a:solidFill>
                  </a:rPr>
                  <a:t>a</a:t>
                </a:r>
                <a:r>
                  <a:rPr lang="en-US" sz="2100" dirty="0">
                    <a:solidFill>
                      <a:schemeClr val="dk1"/>
                    </a:solidFill>
                  </a:rPr>
                  <a:t> + 1, </a:t>
                </a:r>
                <a:r>
                  <a:rPr lang="en-US" sz="2100" b="1" dirty="0">
                    <a:solidFill>
                      <a:schemeClr val="accent6"/>
                    </a:solidFill>
                  </a:rPr>
                  <a:t>b</a:t>
                </a:r>
                <a:r>
                  <a:rPr lang="en-US" sz="2100" dirty="0">
                    <a:solidFill>
                      <a:schemeClr val="dk1"/>
                    </a:solidFill>
                  </a:rPr>
                  <a:t> -</a:t>
                </a:r>
                <a:r>
                  <a:rPr lang="en-US" sz="2100" b="1" dirty="0">
                    <a:solidFill>
                      <a:schemeClr val="accent1"/>
                    </a:solidFill>
                  </a:rPr>
                  <a:t> a</a:t>
                </a:r>
                <a:r>
                  <a:rPr lang="en-US" sz="2100" dirty="0">
                    <a:solidFill>
                      <a:schemeClr val="dk1"/>
                    </a:solidFill>
                  </a:rPr>
                  <a:t> + 1)</a:t>
                </a:r>
                <a:endParaRPr sz="2100" dirty="0">
                  <a:solidFill>
                    <a:schemeClr val="dk1"/>
                  </a:solidFill>
                </a:endParaRPr>
              </a:p>
            </p:txBody>
          </p:sp>
          <p:sp>
            <p:nvSpPr>
              <p:cNvPr id="197" name="Google Shape;197;p5"/>
              <p:cNvSpPr/>
              <p:nvPr/>
            </p:nvSpPr>
            <p:spPr>
              <a:xfrm>
                <a:off x="2190661" y="5948302"/>
                <a:ext cx="941835" cy="303823"/>
              </a:xfrm>
              <a:custGeom>
                <a:avLst/>
                <a:gdLst/>
                <a:ahLst/>
                <a:cxnLst/>
                <a:rect l="l" t="t" r="r" b="b"/>
                <a:pathLst>
                  <a:path w="22987" h="7832" extrusionOk="0">
                    <a:moveTo>
                      <a:pt x="0" y="6896"/>
                    </a:moveTo>
                    <a:cubicBezTo>
                      <a:pt x="7761" y="8837"/>
                      <a:pt x="22987" y="8000"/>
                      <a:pt x="22987" y="0"/>
                    </a:cubicBezTo>
                  </a:path>
                </a:pathLst>
              </a:custGeom>
              <a:noFill/>
              <a:ln w="2857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49803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5"/>
              <p:cNvSpPr txBox="1"/>
              <p:nvPr/>
            </p:nvSpPr>
            <p:spPr>
              <a:xfrm>
                <a:off x="687500" y="5961050"/>
                <a:ext cx="1557600" cy="49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ts val="2000"/>
                  <a:buFont typeface="Calibri"/>
                  <a:buNone/>
                </a:pPr>
                <a:r>
                  <a:rPr lang="en-US" sz="2000" b="1" dirty="0">
                    <a:solidFill>
                      <a:schemeClr val="accent2"/>
                    </a:solidFill>
                  </a:rPr>
                  <a:t>draw value</a:t>
                </a:r>
                <a:endParaRPr sz="2000" b="1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99" name="Google Shape;199;p5"/>
              <p:cNvSpPr txBox="1"/>
              <p:nvPr/>
            </p:nvSpPr>
            <p:spPr>
              <a:xfrm>
                <a:off x="3437089" y="5918683"/>
                <a:ext cx="2196600" cy="92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Calibri"/>
                  <a:buNone/>
                </a:pPr>
                <a:r>
                  <a:rPr lang="en-US" sz="1600" dirty="0">
                    <a:solidFill>
                      <a:schemeClr val="dk1"/>
                    </a:solidFill>
                  </a:rPr>
                  <a:t>This value gets larger as an ASV has more reads</a:t>
                </a:r>
                <a:endParaRPr sz="1600" dirty="0">
                  <a:solidFill>
                    <a:schemeClr val="dk1"/>
                  </a:solidFill>
                </a:endParaRPr>
              </a:p>
            </p:txBody>
          </p:sp>
          <p:sp>
            <p:nvSpPr>
              <p:cNvPr id="200" name="Google Shape;200;p5"/>
              <p:cNvSpPr txBox="1"/>
              <p:nvPr/>
            </p:nvSpPr>
            <p:spPr>
              <a:xfrm>
                <a:off x="8066350" y="5847850"/>
                <a:ext cx="3443700" cy="92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600"/>
                  <a:buFont typeface="Calibri"/>
                  <a:buNone/>
                </a:pPr>
                <a:r>
                  <a:rPr lang="en-US" sz="1600">
                    <a:solidFill>
                      <a:schemeClr val="dk1"/>
                    </a:solidFill>
                  </a:rPr>
                  <a:t>This value gets smaller as an ASV becomes a larger proportion of the total reads of a sample</a:t>
                </a:r>
                <a:endParaRPr sz="1600">
                  <a:solidFill>
                    <a:schemeClr val="dk1"/>
                  </a:solidFill>
                </a:endParaRPr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5615007" y="6100214"/>
                <a:ext cx="555596" cy="338550"/>
              </a:xfrm>
              <a:custGeom>
                <a:avLst/>
                <a:gdLst/>
                <a:ahLst/>
                <a:cxnLst/>
                <a:rect l="l" t="t" r="r" b="b"/>
                <a:pathLst>
                  <a:path w="22987" h="7832" extrusionOk="0">
                    <a:moveTo>
                      <a:pt x="0" y="6896"/>
                    </a:moveTo>
                    <a:cubicBezTo>
                      <a:pt x="7761" y="8837"/>
                      <a:pt x="22987" y="8000"/>
                      <a:pt x="22987" y="0"/>
                    </a:cubicBezTo>
                  </a:path>
                </a:pathLst>
              </a:cu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49803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5"/>
              <p:cNvSpPr/>
              <p:nvPr/>
            </p:nvSpPr>
            <p:spPr>
              <a:xfrm flipH="1">
                <a:off x="7123964" y="6131136"/>
                <a:ext cx="868794" cy="303823"/>
              </a:xfrm>
              <a:custGeom>
                <a:avLst/>
                <a:gdLst/>
                <a:ahLst/>
                <a:cxnLst/>
                <a:rect l="l" t="t" r="r" b="b"/>
                <a:pathLst>
                  <a:path w="22987" h="7832" extrusionOk="0">
                    <a:moveTo>
                      <a:pt x="0" y="6896"/>
                    </a:moveTo>
                    <a:cubicBezTo>
                      <a:pt x="7761" y="8837"/>
                      <a:pt x="22987" y="8000"/>
                      <a:pt x="22987" y="0"/>
                    </a:cubicBezTo>
                  </a:path>
                </a:pathLst>
              </a:custGeom>
              <a:noFill/>
              <a:ln w="2857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rgbClr val="000000">
                    <a:alpha val="49803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7" name="Google Shape;207;p5"/>
            <p:cNvSpPr/>
            <p:nvPr/>
          </p:nvSpPr>
          <p:spPr>
            <a:xfrm rot="5400000">
              <a:off x="6083054" y="5672727"/>
              <a:ext cx="175099" cy="555595"/>
            </a:xfrm>
            <a:prstGeom prst="rightBrace">
              <a:avLst>
                <a:gd name="adj1" fmla="val 8333"/>
                <a:gd name="adj2" fmla="val 50000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" name="Google Shape;207;p5">
              <a:extLst>
                <a:ext uri="{FF2B5EF4-FFF2-40B4-BE49-F238E27FC236}">
                  <a16:creationId xmlns:a16="http://schemas.microsoft.com/office/drawing/2014/main" id="{3ED698E6-E261-A8A3-63BF-2687B59ABFBB}"/>
                </a:ext>
              </a:extLst>
            </p:cNvPr>
            <p:cNvSpPr/>
            <p:nvPr/>
          </p:nvSpPr>
          <p:spPr>
            <a:xfrm rot="5400000">
              <a:off x="7036414" y="5424944"/>
              <a:ext cx="175100" cy="1051163"/>
            </a:xfrm>
            <a:prstGeom prst="rightBrace">
              <a:avLst>
                <a:gd name="adj1" fmla="val 8333"/>
                <a:gd name="adj2" fmla="val 50000"/>
              </a:avLst>
            </a:prstGeom>
            <a:noFill/>
            <a:ln w="127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2B2E71A-4405-4BDC-C873-270EE97C41E2}"/>
              </a:ext>
            </a:extLst>
          </p:cNvPr>
          <p:cNvSpPr txBox="1"/>
          <p:nvPr/>
        </p:nvSpPr>
        <p:spPr>
          <a:xfrm>
            <a:off x="5616557" y="1851402"/>
            <a:ext cx="81431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PCR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5BE328-F683-7DA2-4A14-32DFB27955E0}"/>
              </a:ext>
            </a:extLst>
          </p:cNvPr>
          <p:cNvSpPr txBox="1"/>
          <p:nvPr/>
        </p:nvSpPr>
        <p:spPr>
          <a:xfrm>
            <a:off x="8418368" y="1810047"/>
            <a:ext cx="159024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/>
              <a:t>Sequencing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6"/>
          <p:cNvSpPr txBox="1"/>
          <p:nvPr/>
        </p:nvSpPr>
        <p:spPr>
          <a:xfrm>
            <a:off x="366175" y="5415700"/>
            <a:ext cx="113448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200" b="1" dirty="0">
                <a:solidFill>
                  <a:schemeClr val="dk1"/>
                </a:solidFill>
              </a:rPr>
              <a:t>As we draw for each ASV within each sample, ASV with lower read counts will be more variable across draws than ASVs with higher read counts.</a:t>
            </a:r>
            <a:endParaRPr sz="2200" b="1" dirty="0">
              <a:solidFill>
                <a:schemeClr val="dk1"/>
              </a:solidFill>
            </a:endParaRPr>
          </a:p>
        </p:txBody>
      </p:sp>
      <p:sp>
        <p:nvSpPr>
          <p:cNvPr id="2" name="Google Shape;214;p6">
            <a:extLst>
              <a:ext uri="{FF2B5EF4-FFF2-40B4-BE49-F238E27FC236}">
                <a16:creationId xmlns:a16="http://schemas.microsoft.com/office/drawing/2014/main" id="{F9034AD1-B86D-E6A0-2A18-362CCE5374AD}"/>
              </a:ext>
            </a:extLst>
          </p:cNvPr>
          <p:cNvSpPr txBox="1"/>
          <p:nvPr/>
        </p:nvSpPr>
        <p:spPr>
          <a:xfrm>
            <a:off x="207600" y="164196"/>
            <a:ext cx="11344800" cy="769411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900"/>
              <a:buFont typeface="Calibri"/>
              <a:buNone/>
              <a:defRPr sz="1900">
                <a:latin typeface="Arial"/>
                <a:ea typeface="Arial"/>
                <a:cs typeface="Arial"/>
              </a:defRPr>
            </a:lvl1pPr>
            <a:lvl2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2pPr>
            <a:lvl3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3pPr>
            <a:lvl4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4pPr>
            <a:lvl5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5pPr>
            <a:lvl6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6pPr>
            <a:lvl7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7pPr>
            <a:lvl8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8pPr>
            <a:lvl9pPr>
              <a:defRPr>
                <a:solidFill>
                  <a:srgbClr val="000000"/>
                </a:solidFill>
                <a:latin typeface="Arial"/>
                <a:ea typeface="Arial"/>
                <a:cs typeface="Arial"/>
              </a:defRPr>
            </a:lvl9pPr>
          </a:lstStyle>
          <a:p>
            <a:r>
              <a:rPr lang="en-US" dirty="0"/>
              <a:t>As the total number of reads in a sample increases, and as the proportion of an ASV within that sample increases, the narrower the beta distribution and the less variability across draws</a:t>
            </a:r>
            <a:endParaRPr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5CE632E-1046-5016-7D2E-14A60963A82E}"/>
              </a:ext>
            </a:extLst>
          </p:cNvPr>
          <p:cNvGrpSpPr/>
          <p:nvPr/>
        </p:nvGrpSpPr>
        <p:grpSpPr>
          <a:xfrm>
            <a:off x="186349" y="1068019"/>
            <a:ext cx="8554175" cy="3795545"/>
            <a:chOff x="186349" y="1068019"/>
            <a:chExt cx="8554175" cy="379554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809B7CA-C366-B50F-DD57-26C4FBC647E5}"/>
                </a:ext>
              </a:extLst>
            </p:cNvPr>
            <p:cNvGrpSpPr/>
            <p:nvPr/>
          </p:nvGrpSpPr>
          <p:grpSpPr>
            <a:xfrm>
              <a:off x="186349" y="1068019"/>
              <a:ext cx="8554175" cy="3795545"/>
              <a:chOff x="166825" y="1068025"/>
              <a:chExt cx="8554175" cy="3795545"/>
            </a:xfrm>
          </p:grpSpPr>
          <p:sp>
            <p:nvSpPr>
              <p:cNvPr id="215" name="Google Shape;215;p6"/>
              <p:cNvSpPr txBox="1"/>
              <p:nvPr/>
            </p:nvSpPr>
            <p:spPr>
              <a:xfrm>
                <a:off x="166825" y="2663875"/>
                <a:ext cx="2811300" cy="10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900"/>
                  <a:buFont typeface="Calibri"/>
                  <a:buNone/>
                </a:pPr>
                <a:r>
                  <a:rPr lang="en-US" sz="1900" b="1" dirty="0">
                    <a:solidFill>
                      <a:schemeClr val="dk1"/>
                    </a:solidFill>
                  </a:rPr>
                  <a:t>Low</a:t>
                </a:r>
                <a:r>
                  <a:rPr lang="en-US" sz="1900" dirty="0">
                    <a:solidFill>
                      <a:schemeClr val="dk1"/>
                    </a:solidFill>
                  </a:rPr>
                  <a:t> total reads</a:t>
                </a:r>
                <a:endParaRPr sz="1900" dirty="0">
                  <a:solidFill>
                    <a:schemeClr val="dk1"/>
                  </a:solidFill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900"/>
                  <a:buFont typeface="Calibri"/>
                  <a:buNone/>
                </a:pPr>
                <a:r>
                  <a:rPr lang="en-US" sz="1900" b="1" dirty="0">
                    <a:solidFill>
                      <a:schemeClr val="dk1"/>
                    </a:solidFill>
                  </a:rPr>
                  <a:t>Low</a:t>
                </a:r>
                <a:r>
                  <a:rPr lang="en-US" sz="1900" dirty="0">
                    <a:solidFill>
                      <a:schemeClr val="dk1"/>
                    </a:solidFill>
                  </a:rPr>
                  <a:t> ASV reads</a:t>
                </a:r>
                <a:endParaRPr sz="1900" dirty="0">
                  <a:solidFill>
                    <a:schemeClr val="dk1"/>
                  </a:solidFill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900"/>
                  <a:buFont typeface="Calibri"/>
                  <a:buNone/>
                </a:pPr>
                <a:r>
                  <a:rPr lang="en-US" sz="1900" b="1" dirty="0">
                    <a:solidFill>
                      <a:schemeClr val="dk1"/>
                    </a:solidFill>
                  </a:rPr>
                  <a:t>High</a:t>
                </a:r>
                <a:r>
                  <a:rPr lang="en-US" sz="1900" dirty="0">
                    <a:solidFill>
                      <a:schemeClr val="dk1"/>
                    </a:solidFill>
                  </a:rPr>
                  <a:t> variability</a:t>
                </a:r>
                <a:endParaRPr sz="1900" dirty="0">
                  <a:solidFill>
                    <a:schemeClr val="dk1"/>
                  </a:solidFill>
                </a:endParaRPr>
              </a:p>
            </p:txBody>
          </p:sp>
          <p:grpSp>
            <p:nvGrpSpPr>
              <p:cNvPr id="217" name="Google Shape;217;p6"/>
              <p:cNvGrpSpPr/>
              <p:nvPr/>
            </p:nvGrpSpPr>
            <p:grpSpPr>
              <a:xfrm>
                <a:off x="2786426" y="1568612"/>
                <a:ext cx="3234040" cy="3294958"/>
                <a:chOff x="2476375" y="1424363"/>
                <a:chExt cx="3583424" cy="3583424"/>
              </a:xfrm>
            </p:grpSpPr>
            <p:pic>
              <p:nvPicPr>
                <p:cNvPr id="218" name="Google Shape;218;p6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2476375" y="1424363"/>
                  <a:ext cx="3583424" cy="358342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219" name="Google Shape;219;p6"/>
                <p:cNvCxnSpPr/>
                <p:nvPr/>
              </p:nvCxnSpPr>
              <p:spPr>
                <a:xfrm rot="10800000">
                  <a:off x="4314825" y="1862075"/>
                  <a:ext cx="0" cy="2752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2"/>
                  </a:solidFill>
                  <a:prstDash val="dot"/>
                  <a:round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223" name="Google Shape;223;p6"/>
              <p:cNvSpPr txBox="1"/>
              <p:nvPr/>
            </p:nvSpPr>
            <p:spPr>
              <a:xfrm>
                <a:off x="207600" y="1068025"/>
                <a:ext cx="85134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900"/>
                  <a:buFont typeface="Calibri"/>
                  <a:buNone/>
                </a:pPr>
                <a:r>
                  <a:rPr lang="en-US" sz="2200" b="1" dirty="0">
                    <a:solidFill>
                      <a:schemeClr val="dk1"/>
                    </a:solidFill>
                  </a:rPr>
                  <a:t>For an ASV that is 20% of the total reads of a sample:</a:t>
                </a:r>
                <a:endParaRPr sz="2200" b="1" dirty="0">
                  <a:solidFill>
                    <a:schemeClr val="dk1"/>
                  </a:solidFill>
                </a:endParaRPr>
              </a:p>
            </p:txBody>
          </p:sp>
          <p:sp>
            <p:nvSpPr>
              <p:cNvPr id="224" name="Google Shape;224;p6"/>
              <p:cNvSpPr txBox="1"/>
              <p:nvPr/>
            </p:nvSpPr>
            <p:spPr>
              <a:xfrm>
                <a:off x="207603" y="1712744"/>
                <a:ext cx="2143800" cy="64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>
                    <a:solidFill>
                      <a:schemeClr val="dk1"/>
                    </a:solidFill>
                  </a:rPr>
                  <a:t>e.g. 1,000 reads out of 5,000 total</a:t>
                </a:r>
                <a:endParaRPr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5FB3C8C-A003-A371-DC65-A317B0E9B0CD}"/>
                </a:ext>
              </a:extLst>
            </p:cNvPr>
            <p:cNvSpPr txBox="1"/>
            <p:nvPr/>
          </p:nvSpPr>
          <p:spPr>
            <a:xfrm rot="16200000">
              <a:off x="2456539" y="3058116"/>
              <a:ext cx="867545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Density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8D24CD6-6375-7757-8543-0D4E81C7D76F}"/>
              </a:ext>
            </a:extLst>
          </p:cNvPr>
          <p:cNvGrpSpPr/>
          <p:nvPr/>
        </p:nvGrpSpPr>
        <p:grpSpPr>
          <a:xfrm>
            <a:off x="6379296" y="1579913"/>
            <a:ext cx="5812704" cy="3294958"/>
            <a:chOff x="6379296" y="1579913"/>
            <a:chExt cx="5812704" cy="3294958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EBD8F128-3FE6-C643-5025-3FBBC31613DF}"/>
                </a:ext>
              </a:extLst>
            </p:cNvPr>
            <p:cNvGrpSpPr/>
            <p:nvPr/>
          </p:nvGrpSpPr>
          <p:grpSpPr>
            <a:xfrm>
              <a:off x="6379296" y="1579913"/>
              <a:ext cx="5812704" cy="3294958"/>
              <a:chOff x="6379288" y="1568606"/>
              <a:chExt cx="5812704" cy="3294958"/>
            </a:xfrm>
          </p:grpSpPr>
          <p:grpSp>
            <p:nvGrpSpPr>
              <p:cNvPr id="220" name="Google Shape;220;p6"/>
              <p:cNvGrpSpPr/>
              <p:nvPr/>
            </p:nvGrpSpPr>
            <p:grpSpPr>
              <a:xfrm>
                <a:off x="8957952" y="1568606"/>
                <a:ext cx="3234040" cy="3294958"/>
                <a:chOff x="8445550" y="1424375"/>
                <a:chExt cx="3583424" cy="3583424"/>
              </a:xfrm>
            </p:grpSpPr>
            <p:pic>
              <p:nvPicPr>
                <p:cNvPr id="221" name="Google Shape;221;p6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8445550" y="1424375"/>
                  <a:ext cx="3583424" cy="358342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222" name="Google Shape;222;p6"/>
                <p:cNvCxnSpPr/>
                <p:nvPr/>
              </p:nvCxnSpPr>
              <p:spPr>
                <a:xfrm rot="10800000">
                  <a:off x="10286975" y="1862075"/>
                  <a:ext cx="0" cy="2752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accent2"/>
                  </a:solidFill>
                  <a:prstDash val="dot"/>
                  <a:round/>
                  <a:headEnd type="none" w="sm" len="sm"/>
                  <a:tailEnd type="none" w="sm" len="sm"/>
                </a:ln>
              </p:spPr>
            </p:cxnSp>
          </p:grpSp>
          <p:sp>
            <p:nvSpPr>
              <p:cNvPr id="225" name="Google Shape;225;p6"/>
              <p:cNvSpPr txBox="1"/>
              <p:nvPr/>
            </p:nvSpPr>
            <p:spPr>
              <a:xfrm>
                <a:off x="6379296" y="1642781"/>
                <a:ext cx="2143800" cy="646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dirty="0">
                    <a:solidFill>
                      <a:schemeClr val="dk1"/>
                    </a:solidFill>
                  </a:rPr>
                  <a:t>e.g. 10,000 reads out of 50,000 total</a:t>
                </a:r>
                <a:endParaRPr dirty="0"/>
              </a:p>
            </p:txBody>
          </p:sp>
          <p:sp>
            <p:nvSpPr>
              <p:cNvPr id="226" name="Google Shape;226;p6"/>
              <p:cNvSpPr txBox="1"/>
              <p:nvPr/>
            </p:nvSpPr>
            <p:spPr>
              <a:xfrm>
                <a:off x="6379288" y="2685088"/>
                <a:ext cx="2811300" cy="1062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900"/>
                  <a:buFont typeface="Calibri"/>
                  <a:buNone/>
                </a:pPr>
                <a:r>
                  <a:rPr lang="en-US" sz="1900" b="1" dirty="0">
                    <a:solidFill>
                      <a:schemeClr val="dk1"/>
                    </a:solidFill>
                  </a:rPr>
                  <a:t>High </a:t>
                </a:r>
                <a:r>
                  <a:rPr lang="en-US" sz="1900" dirty="0">
                    <a:solidFill>
                      <a:schemeClr val="dk1"/>
                    </a:solidFill>
                  </a:rPr>
                  <a:t>total reads</a:t>
                </a:r>
                <a:endParaRPr sz="1900" dirty="0">
                  <a:solidFill>
                    <a:schemeClr val="dk1"/>
                  </a:solidFill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900"/>
                  <a:buFont typeface="Calibri"/>
                  <a:buNone/>
                </a:pPr>
                <a:r>
                  <a:rPr lang="en-US" sz="1900" b="1" dirty="0">
                    <a:solidFill>
                      <a:schemeClr val="dk1"/>
                    </a:solidFill>
                  </a:rPr>
                  <a:t>High</a:t>
                </a:r>
                <a:r>
                  <a:rPr lang="en-US" sz="1900" dirty="0">
                    <a:solidFill>
                      <a:schemeClr val="dk1"/>
                    </a:solidFill>
                  </a:rPr>
                  <a:t> ASV reads</a:t>
                </a:r>
                <a:endParaRPr sz="1900" dirty="0">
                  <a:solidFill>
                    <a:schemeClr val="dk1"/>
                  </a:solidFill>
                </a:endParaRPr>
              </a:p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900"/>
                  <a:buFont typeface="Calibri"/>
                  <a:buNone/>
                </a:pPr>
                <a:r>
                  <a:rPr lang="en-US" sz="1900" b="1" dirty="0">
                    <a:solidFill>
                      <a:schemeClr val="dk1"/>
                    </a:solidFill>
                  </a:rPr>
                  <a:t>Low</a:t>
                </a:r>
                <a:r>
                  <a:rPr lang="en-US" sz="1900" dirty="0">
                    <a:solidFill>
                      <a:schemeClr val="dk1"/>
                    </a:solidFill>
                  </a:rPr>
                  <a:t> variability</a:t>
                </a:r>
                <a:endParaRPr sz="1900" dirty="0"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6D3F634-1FAC-7967-3B1B-D495D32CB7AC}"/>
                </a:ext>
              </a:extLst>
            </p:cNvPr>
            <p:cNvSpPr txBox="1"/>
            <p:nvPr/>
          </p:nvSpPr>
          <p:spPr>
            <a:xfrm rot="16200000">
              <a:off x="8603155" y="3144039"/>
              <a:ext cx="867545" cy="33855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2"/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Density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964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7"/>
          <p:cNvSpPr txBox="1"/>
          <p:nvPr/>
        </p:nvSpPr>
        <p:spPr>
          <a:xfrm>
            <a:off x="423600" y="268475"/>
            <a:ext cx="11344800" cy="48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800" b="1">
                <a:solidFill>
                  <a:schemeClr val="dk1"/>
                </a:solidFill>
              </a:rPr>
              <a:t>Now our ASV table’s raw reads are instead values drawn from a beta distribution ranging from 0 to 1, but are no longer compositional (do not need to add up to 1.0)</a:t>
            </a:r>
            <a:endParaRPr sz="2800" b="1">
              <a:solidFill>
                <a:schemeClr val="dk1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endParaRPr sz="2800" b="1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400">
                <a:solidFill>
                  <a:schemeClr val="dk1"/>
                </a:solidFill>
              </a:rPr>
              <a:t>This linear scale lets us then conduct different statistical analyses such as:</a:t>
            </a:r>
            <a:endParaRPr sz="24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endParaRPr sz="2400">
              <a:solidFill>
                <a:schemeClr val="dk1"/>
              </a:solidFill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PCA</a:t>
            </a:r>
            <a:endParaRPr sz="2400">
              <a:solidFill>
                <a:schemeClr val="dk1"/>
              </a:solidFill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Hierarchical Clustering</a:t>
            </a:r>
            <a:endParaRPr sz="24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endParaRPr sz="24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US" sz="2400">
                <a:solidFill>
                  <a:schemeClr val="dk1"/>
                </a:solidFill>
              </a:rPr>
              <a:t>And we can examine these outputs (from many draws of the data) using Bayesian modeling techniques.</a:t>
            </a:r>
            <a:endParaRPr sz="240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8"/>
          <p:cNvSpPr txBox="1"/>
          <p:nvPr/>
        </p:nvSpPr>
        <p:spPr>
          <a:xfrm>
            <a:off x="376977" y="174299"/>
            <a:ext cx="11356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MarineDNA Concepts</a:t>
            </a:r>
            <a:r>
              <a:rPr lang="en-US" sz="3600" dirty="0">
                <a:solidFill>
                  <a:schemeClr val="dk1"/>
                </a:solidFill>
              </a:rPr>
              <a:t>: </a:t>
            </a: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PCAs</a:t>
            </a:r>
            <a:endParaRPr dirty="0"/>
          </a:p>
        </p:txBody>
      </p:sp>
      <p:pic>
        <p:nvPicPr>
          <p:cNvPr id="239" name="Google Shape;239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4741" y="3789686"/>
            <a:ext cx="3974171" cy="2969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74741" y="820630"/>
            <a:ext cx="4887120" cy="2969056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8"/>
          <p:cNvSpPr txBox="1"/>
          <p:nvPr/>
        </p:nvSpPr>
        <p:spPr>
          <a:xfrm>
            <a:off x="448821" y="1175657"/>
            <a:ext cx="6496200" cy="48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is the variability in our data set?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Principal component analysis (PCA)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principal component (PC) is a measure of variability in one dimension of PCA space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Loading scores represent how much each ASV affects each PC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can generat</a:t>
            </a:r>
            <a:r>
              <a:rPr lang="en-US" sz="2200">
                <a:solidFill>
                  <a:schemeClr val="dk1"/>
                </a:solidFill>
              </a:rPr>
              <a:t>e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1000s of PCAs to leverage information from the probability distributions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Loading scores from all replicates can be calculated and summarized (e.g., mean and median values)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we only knew 16S community composition, how well can we predict variability in 18S community composition?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"/>
          <p:cNvSpPr txBox="1"/>
          <p:nvPr/>
        </p:nvSpPr>
        <p:spPr>
          <a:xfrm>
            <a:off x="376977" y="174299"/>
            <a:ext cx="11356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MarineDNA Concepts</a:t>
            </a:r>
            <a:r>
              <a:rPr lang="en-US" sz="3600" dirty="0">
                <a:solidFill>
                  <a:schemeClr val="dk1"/>
                </a:solidFill>
              </a:rPr>
              <a:t>: </a:t>
            </a:r>
            <a:r>
              <a:rPr lang="en-US" sz="3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Bayesian modeling</a:t>
            </a:r>
            <a:endParaRPr dirty="0"/>
          </a:p>
        </p:txBody>
      </p:sp>
      <p:sp>
        <p:nvSpPr>
          <p:cNvPr id="248" name="Google Shape;248;p9"/>
          <p:cNvSpPr txBox="1"/>
          <p:nvPr/>
        </p:nvSpPr>
        <p:spPr>
          <a:xfrm>
            <a:off x="6348557" y="1358104"/>
            <a:ext cx="447439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 = a + b</a:t>
            </a:r>
            <a:r>
              <a:rPr lang="en-US" sz="2400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-US" sz="2400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+ … + b</a:t>
            </a:r>
            <a:r>
              <a:rPr lang="en-US" sz="2400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lang="en-US" sz="2400" baseline="-25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+ sigma</a:t>
            </a:r>
            <a:endParaRPr/>
          </a:p>
        </p:txBody>
      </p:sp>
      <p:pic>
        <p:nvPicPr>
          <p:cNvPr id="249" name="Google Shape;24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21044" y="1761679"/>
            <a:ext cx="5666198" cy="1643897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9"/>
          <p:cNvSpPr txBox="1"/>
          <p:nvPr/>
        </p:nvSpPr>
        <p:spPr>
          <a:xfrm>
            <a:off x="512558" y="3766930"/>
            <a:ext cx="111669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Bayesian modeling provides framework to answer question of predictive power by using data distributions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can generate a regression to look at relationship between PCs</a:t>
            </a:r>
            <a:endParaRPr/>
          </a:p>
          <a:p>
            <a:pPr marL="742950" marR="0" lvl="1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Instead of tests for significance, we generate a distribution of possible outcomes</a:t>
            </a:r>
            <a:endParaRPr/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</a:rPr>
              <a:t>There are different “flavors” of Bayesian modeling in Python, including ML-based</a:t>
            </a:r>
            <a:endParaRPr sz="2200">
              <a:solidFill>
                <a:schemeClr val="dk1"/>
              </a:solidFill>
            </a:endParaRPr>
          </a:p>
          <a:p>
            <a:pPr marL="914400" marR="0" lvl="1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</a:pPr>
            <a:r>
              <a:rPr lang="en-US" sz="2200">
                <a:solidFill>
                  <a:schemeClr val="dk1"/>
                </a:solidFill>
              </a:rPr>
              <a:t>MCMC, SVI, NumPyro</a:t>
            </a:r>
            <a:endParaRPr sz="2200">
              <a:solidFill>
                <a:schemeClr val="dk1"/>
              </a:solidFill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 are the most influential ASVs for 16S PC1</a:t>
            </a:r>
            <a:r>
              <a:rPr lang="en-US" sz="2200">
                <a:solidFill>
                  <a:schemeClr val="dk1"/>
                </a:solidFill>
              </a:rPr>
              <a:t>?</a:t>
            </a:r>
            <a:endParaRPr sz="2200">
              <a:solidFill>
                <a:schemeClr val="dk1"/>
              </a:solidFill>
            </a:endParaRPr>
          </a:p>
          <a:p>
            <a:pPr marL="914400" marR="0" lvl="1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</a:rPr>
              <a:t>Look at </a:t>
            </a:r>
            <a:r>
              <a:rPr lang="en-US"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ASVs with highest loading scores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1" name="Google Shape;251;p9"/>
          <p:cNvGrpSpPr/>
          <p:nvPr/>
        </p:nvGrpSpPr>
        <p:grpSpPr>
          <a:xfrm>
            <a:off x="2261097" y="1184715"/>
            <a:ext cx="2191160" cy="1986619"/>
            <a:chOff x="7780154" y="1248704"/>
            <a:chExt cx="1554480" cy="1554480"/>
          </a:xfrm>
        </p:grpSpPr>
        <p:grpSp>
          <p:nvGrpSpPr>
            <p:cNvPr id="252" name="Google Shape;252;p9"/>
            <p:cNvGrpSpPr/>
            <p:nvPr/>
          </p:nvGrpSpPr>
          <p:grpSpPr>
            <a:xfrm>
              <a:off x="7780154" y="1248704"/>
              <a:ext cx="1554480" cy="1554480"/>
              <a:chOff x="8681662" y="3470701"/>
              <a:chExt cx="1554480" cy="1554480"/>
            </a:xfrm>
          </p:grpSpPr>
          <p:cxnSp>
            <p:nvCxnSpPr>
              <p:cNvPr id="253" name="Google Shape;253;p9"/>
              <p:cNvCxnSpPr/>
              <p:nvPr/>
            </p:nvCxnSpPr>
            <p:spPr>
              <a:xfrm>
                <a:off x="8681663" y="3470701"/>
                <a:ext cx="0" cy="155448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254" name="Google Shape;254;p9"/>
              <p:cNvCxnSpPr/>
              <p:nvPr/>
            </p:nvCxnSpPr>
            <p:spPr>
              <a:xfrm rot="10800000">
                <a:off x="8681662" y="5024063"/>
                <a:ext cx="155448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  <p:cxnSp>
          <p:nvCxnSpPr>
            <p:cNvPr id="255" name="Google Shape;255;p9"/>
            <p:cNvCxnSpPr/>
            <p:nvPr/>
          </p:nvCxnSpPr>
          <p:spPr>
            <a:xfrm rot="10800000" flipH="1">
              <a:off x="7780154" y="2170796"/>
              <a:ext cx="1554480" cy="445995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56" name="Google Shape;256;p9"/>
          <p:cNvSpPr txBox="1"/>
          <p:nvPr/>
        </p:nvSpPr>
        <p:spPr>
          <a:xfrm>
            <a:off x="2763795" y="3284469"/>
            <a:ext cx="138906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16S PC1</a:t>
            </a:r>
            <a:endParaRPr/>
          </a:p>
        </p:txBody>
      </p:sp>
      <p:sp>
        <p:nvSpPr>
          <p:cNvPr id="257" name="Google Shape;257;p9"/>
          <p:cNvSpPr txBox="1"/>
          <p:nvPr/>
        </p:nvSpPr>
        <p:spPr>
          <a:xfrm rot="-5400000">
            <a:off x="1330711" y="1694579"/>
            <a:ext cx="138906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18S PC1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1884</TotalTime>
  <Words>1390</Words>
  <Application>Microsoft Macintosh PowerPoint</Application>
  <PresentationFormat>Widescreen</PresentationFormat>
  <Paragraphs>215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MarineDNA: Interpreting metabarcoding data through Bayesian models  MBARI Project Update May 11 2023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Energy Efficiency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MarineDNA: Interpreting metabarcoding data through Bayesian models</dc:title>
  <dc:creator>Microsoft Office User</dc:creator>
  <cp:lastModifiedBy>Katie Pitz</cp:lastModifiedBy>
  <cp:revision>10</cp:revision>
  <dcterms:created xsi:type="dcterms:W3CDTF">2023-04-12T16:49:04Z</dcterms:created>
  <dcterms:modified xsi:type="dcterms:W3CDTF">2023-05-11T20:36:26Z</dcterms:modified>
</cp:coreProperties>
</file>